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3"/>
  </p:notesMasterIdLst>
  <p:sldIdLst>
    <p:sldId id="256" r:id="rId2"/>
    <p:sldId id="257" r:id="rId3"/>
    <p:sldId id="258" r:id="rId4"/>
    <p:sldId id="259" r:id="rId5"/>
    <p:sldId id="261" r:id="rId6"/>
    <p:sldId id="260" r:id="rId7"/>
    <p:sldId id="264" r:id="rId8"/>
    <p:sldId id="268" r:id="rId9"/>
    <p:sldId id="270" r:id="rId10"/>
    <p:sldId id="271" r:id="rId11"/>
    <p:sldId id="262" r:id="rId12"/>
  </p:sldIdLst>
  <p:sldSz cx="9144000" cy="6858000" type="screen4x3"/>
  <p:notesSz cx="6858000" cy="9144000"/>
  <p:defaultTextStyle>
    <a:defPPr>
      <a:defRPr lang="zh-TW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0066"/>
    <a:srgbClr val="FFCCFF"/>
    <a:srgbClr val="FF3399"/>
  </p:clrMru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等深淺樣式 2 - 輔色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>
        <p:scale>
          <a:sx n="75" d="100"/>
          <a:sy n="75" d="100"/>
        </p:scale>
        <p:origin x="-1224" y="-2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頁首版面配置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3AB11A6-D6A3-4A32-A183-1E498ADFCBCB}" type="datetimeFigureOut">
              <a:rPr lang="zh-TW" altLang="en-US" smtClean="0"/>
              <a:pPr/>
              <a:t>2016/1/31</a:t>
            </a:fld>
            <a:endParaRPr lang="zh-TW" altLang="en-US"/>
          </a:p>
        </p:txBody>
      </p:sp>
      <p:sp>
        <p:nvSpPr>
          <p:cNvPr id="4" name="投影片圖像版面配置區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TW" altLang="en-US"/>
          </a:p>
        </p:txBody>
      </p:sp>
      <p:sp>
        <p:nvSpPr>
          <p:cNvPr id="5" name="備忘稿版面配置區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167D634-B0F6-4674-9BB5-40CCEFEBB8E1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TW" altLang="en-US" smtClean="0"/>
              <a:t>按一下以編輯母片副標題樣式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649E6B-B648-4B8B-92AC-FE624B2CE4FA}" type="datetimeFigureOut">
              <a:rPr lang="zh-TW" altLang="en-US" smtClean="0"/>
              <a:pPr/>
              <a:t>2016/1/31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7FF9EE-5559-4E07-B67D-B3D2D24FA848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649E6B-B648-4B8B-92AC-FE624B2CE4FA}" type="datetimeFigureOut">
              <a:rPr lang="zh-TW" altLang="en-US" smtClean="0"/>
              <a:pPr/>
              <a:t>2016/1/31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7FF9EE-5559-4E07-B67D-B3D2D24FA848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區段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649E6B-B648-4B8B-92AC-FE624B2CE4FA}" type="datetimeFigureOut">
              <a:rPr lang="zh-TW" altLang="en-US" smtClean="0"/>
              <a:pPr/>
              <a:t>2016/1/31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7FF9EE-5559-4E07-B67D-B3D2D24FA848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649E6B-B648-4B8B-92AC-FE624B2CE4FA}" type="datetimeFigureOut">
              <a:rPr lang="zh-TW" altLang="en-US" smtClean="0"/>
              <a:pPr/>
              <a:t>2016/1/31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7FF9EE-5559-4E07-B67D-B3D2D24FA848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文字版面配置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6" name="內容版面配置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7" name="日期版面配置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649E6B-B648-4B8B-92AC-FE624B2CE4FA}" type="datetimeFigureOut">
              <a:rPr lang="zh-TW" altLang="en-US" smtClean="0"/>
              <a:pPr/>
              <a:t>2016/1/31</a:t>
            </a:fld>
            <a:endParaRPr lang="zh-TW" altLang="en-US"/>
          </a:p>
        </p:txBody>
      </p:sp>
      <p:sp>
        <p:nvSpPr>
          <p:cNvPr id="8" name="頁尾版面配置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9" name="投影片編號版面配置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7FF9EE-5559-4E07-B67D-B3D2D24FA848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649E6B-B648-4B8B-92AC-FE624B2CE4FA}" type="datetimeFigureOut">
              <a:rPr lang="zh-TW" altLang="en-US" smtClean="0"/>
              <a:pPr/>
              <a:t>2016/1/31</a:t>
            </a:fld>
            <a:endParaRPr lang="zh-TW" altLang="en-US"/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7FF9EE-5559-4E07-B67D-B3D2D24FA848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版面配置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649E6B-B648-4B8B-92AC-FE624B2CE4FA}" type="datetimeFigureOut">
              <a:rPr lang="zh-TW" altLang="en-US" smtClean="0"/>
              <a:pPr/>
              <a:t>2016/1/31</a:t>
            </a:fld>
            <a:endParaRPr lang="zh-TW" altLang="en-US"/>
          </a:p>
        </p:txBody>
      </p:sp>
      <p:sp>
        <p:nvSpPr>
          <p:cNvPr id="3" name="頁尾版面配置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7FF9EE-5559-4E07-B67D-B3D2D24FA848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649E6B-B648-4B8B-92AC-FE624B2CE4FA}" type="datetimeFigureOut">
              <a:rPr lang="zh-TW" altLang="en-US" smtClean="0"/>
              <a:pPr/>
              <a:t>2016/1/31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7FF9EE-5559-4E07-B67D-B3D2D24FA848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圖片版面配置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649E6B-B648-4B8B-92AC-FE624B2CE4FA}" type="datetimeFigureOut">
              <a:rPr lang="zh-TW" altLang="en-US" smtClean="0"/>
              <a:pPr/>
              <a:t>2016/1/31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7FF9EE-5559-4E07-B67D-B3D2D24FA848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649E6B-B648-4B8B-92AC-FE624B2CE4FA}" type="datetimeFigureOut">
              <a:rPr lang="zh-TW" altLang="en-US" smtClean="0"/>
              <a:pPr/>
              <a:t>2016/1/31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7FF9EE-5559-4E07-B67D-B3D2D24FA848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排標題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649E6B-B648-4B8B-92AC-FE624B2CE4FA}" type="datetimeFigureOut">
              <a:rPr lang="zh-TW" altLang="en-US" smtClean="0"/>
              <a:pPr/>
              <a:t>2016/1/31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7FF9EE-5559-4E07-B67D-B3D2D24FA848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版面配置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C649E6B-B648-4B8B-92AC-FE624B2CE4FA}" type="datetimeFigureOut">
              <a:rPr lang="zh-TW" altLang="en-US" smtClean="0"/>
              <a:pPr/>
              <a:t>2016/1/31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27FF9EE-5559-4E07-B67D-B3D2D24FA848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TW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214282" y="1857364"/>
            <a:ext cx="8643998" cy="2012955"/>
          </a:xfrm>
        </p:spPr>
        <p:txBody>
          <a:bodyPr>
            <a:normAutofit fontScale="90000"/>
          </a:bodyPr>
          <a:lstStyle/>
          <a:p>
            <a:r>
              <a:rPr lang="en-US" altLang="zh-TW" dirty="0" smtClean="0">
                <a:latin typeface="標楷體" pitchFamily="65" charset="-120"/>
                <a:ea typeface="標楷體" pitchFamily="65" charset="-120"/>
              </a:rPr>
              <a:t/>
            </a:r>
            <a:br>
              <a:rPr lang="en-US" altLang="zh-TW" dirty="0" smtClean="0">
                <a:latin typeface="標楷體" pitchFamily="65" charset="-120"/>
                <a:ea typeface="標楷體" pitchFamily="65" charset="-120"/>
              </a:rPr>
            </a:br>
            <a:r>
              <a:rPr lang="en-US" altLang="zh-TW" dirty="0" smtClean="0">
                <a:latin typeface="標楷體" pitchFamily="65" charset="-120"/>
                <a:ea typeface="標楷體" pitchFamily="65" charset="-120"/>
              </a:rPr>
              <a:t/>
            </a:r>
            <a:br>
              <a:rPr lang="en-US" altLang="zh-TW" dirty="0" smtClean="0">
                <a:latin typeface="標楷體" pitchFamily="65" charset="-120"/>
                <a:ea typeface="標楷體" pitchFamily="65" charset="-120"/>
              </a:rPr>
            </a:br>
            <a:r>
              <a:rPr lang="zh-TW" altLang="en-US" sz="49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itchFamily="65" charset="-120"/>
                <a:ea typeface="標楷體" pitchFamily="65" charset="-120"/>
              </a:rPr>
              <a:t>研發成果管理辦法第</a:t>
            </a:r>
            <a:r>
              <a:rPr lang="en-US" altLang="zh-TW" sz="49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itchFamily="65" charset="-120"/>
                <a:ea typeface="標楷體" pitchFamily="65" charset="-120"/>
              </a:rPr>
              <a:t>13</a:t>
            </a:r>
            <a:r>
              <a:rPr lang="zh-TW" altLang="en-US" sz="49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itchFamily="65" charset="-120"/>
                <a:ea typeface="標楷體" pitchFamily="65" charset="-120"/>
              </a:rPr>
              <a:t>條</a:t>
            </a:r>
            <a:r>
              <a:rPr lang="en-US" altLang="zh-TW" sz="49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itchFamily="65" charset="-120"/>
                <a:ea typeface="標楷體" pitchFamily="65" charset="-120"/>
              </a:rPr>
              <a:t/>
            </a:r>
            <a:br>
              <a:rPr lang="en-US" altLang="zh-TW" sz="49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itchFamily="65" charset="-120"/>
                <a:ea typeface="標楷體" pitchFamily="65" charset="-120"/>
              </a:rPr>
            </a:br>
            <a:r>
              <a:rPr lang="en-US" altLang="zh-TW" sz="4000" dirty="0" smtClean="0">
                <a:latin typeface="標楷體" pitchFamily="65" charset="-120"/>
                <a:ea typeface="標楷體" pitchFamily="65" charset="-120"/>
              </a:rPr>
              <a:t/>
            </a:r>
            <a:br>
              <a:rPr lang="en-US" altLang="zh-TW" sz="4000" dirty="0" smtClean="0">
                <a:latin typeface="標楷體" pitchFamily="65" charset="-120"/>
                <a:ea typeface="標楷體" pitchFamily="65" charset="-120"/>
              </a:rPr>
            </a:br>
            <a:r>
              <a:rPr lang="en-US" altLang="zh-TW" sz="4000" b="1" dirty="0" smtClean="0">
                <a:solidFill>
                  <a:srgbClr val="FF0066"/>
                </a:solidFill>
                <a:latin typeface="標楷體" pitchFamily="65" charset="-120"/>
                <a:ea typeface="標楷體" pitchFamily="65" charset="-120"/>
              </a:rPr>
              <a:t>-</a:t>
            </a:r>
            <a:r>
              <a:rPr lang="zh-TW" altLang="en-US" sz="4000" b="1" dirty="0" smtClean="0">
                <a:solidFill>
                  <a:srgbClr val="FF0066"/>
                </a:solidFill>
                <a:latin typeface="標楷體" pitchFamily="65" charset="-120"/>
                <a:ea typeface="標楷體" pitchFamily="65" charset="-120"/>
              </a:rPr>
              <a:t>近期研發成果權益收入</a:t>
            </a:r>
            <a:r>
              <a:rPr lang="en-US" altLang="zh-TW" sz="4000" b="1" dirty="0" smtClean="0">
                <a:solidFill>
                  <a:srgbClr val="FF0066"/>
                </a:solidFill>
                <a:latin typeface="標楷體" pitchFamily="65" charset="-120"/>
                <a:ea typeface="標楷體" pitchFamily="65" charset="-120"/>
              </a:rPr>
              <a:t>(</a:t>
            </a:r>
            <a:r>
              <a:rPr lang="zh-TW" altLang="en-US" sz="4000" b="1" dirty="0" smtClean="0">
                <a:solidFill>
                  <a:srgbClr val="FF0066"/>
                </a:solidFill>
                <a:latin typeface="標楷體" pitchFamily="65" charset="-120"/>
                <a:ea typeface="標楷體" pitchFamily="65" charset="-120"/>
              </a:rPr>
              <a:t>技轉金</a:t>
            </a:r>
            <a:r>
              <a:rPr lang="en-US" altLang="zh-TW" sz="4000" b="1" dirty="0" smtClean="0">
                <a:solidFill>
                  <a:srgbClr val="FF0066"/>
                </a:solidFill>
                <a:latin typeface="標楷體" pitchFamily="65" charset="-120"/>
                <a:ea typeface="標楷體" pitchFamily="65" charset="-120"/>
              </a:rPr>
              <a:t>)</a:t>
            </a:r>
            <a:br>
              <a:rPr lang="en-US" altLang="zh-TW" sz="4000" b="1" dirty="0" smtClean="0">
                <a:solidFill>
                  <a:srgbClr val="FF0066"/>
                </a:solidFill>
                <a:latin typeface="標楷體" pitchFamily="65" charset="-120"/>
                <a:ea typeface="標楷體" pitchFamily="65" charset="-120"/>
              </a:rPr>
            </a:br>
            <a:r>
              <a:rPr lang="zh-TW" altLang="en-US" sz="4000" b="1" dirty="0" smtClean="0">
                <a:solidFill>
                  <a:srgbClr val="FF0066"/>
                </a:solidFill>
                <a:latin typeface="標楷體" pitchFamily="65" charset="-120"/>
                <a:ea typeface="標楷體" pitchFamily="65" charset="-120"/>
              </a:rPr>
              <a:t>分配比例變動之適用說明</a:t>
            </a:r>
            <a:r>
              <a:rPr lang="en-US" altLang="zh-TW" sz="4000" b="1" dirty="0" smtClean="0">
                <a:solidFill>
                  <a:srgbClr val="FF0066"/>
                </a:solidFill>
                <a:latin typeface="標楷體" pitchFamily="65" charset="-120"/>
                <a:ea typeface="標楷體" pitchFamily="65" charset="-120"/>
              </a:rPr>
              <a:t/>
            </a:r>
            <a:br>
              <a:rPr lang="en-US" altLang="zh-TW" sz="4000" b="1" dirty="0" smtClean="0">
                <a:solidFill>
                  <a:srgbClr val="FF0066"/>
                </a:solidFill>
                <a:latin typeface="標楷體" pitchFamily="65" charset="-120"/>
                <a:ea typeface="標楷體" pitchFamily="65" charset="-120"/>
              </a:rPr>
            </a:br>
            <a:endParaRPr lang="zh-TW" altLang="en-US" sz="4000" b="1" dirty="0">
              <a:solidFill>
                <a:srgbClr val="FF0066"/>
              </a:solidFill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1428728" y="4857760"/>
            <a:ext cx="6400800" cy="1752600"/>
          </a:xfrm>
        </p:spPr>
        <p:txBody>
          <a:bodyPr/>
          <a:lstStyle/>
          <a:p>
            <a:r>
              <a:rPr lang="zh-TW" altLang="en-US" dirty="0" smtClean="0">
                <a:latin typeface="標楷體" pitchFamily="65" charset="-120"/>
                <a:ea typeface="標楷體" pitchFamily="65" charset="-120"/>
              </a:rPr>
              <a:t>智財技轉組</a:t>
            </a:r>
            <a:endParaRPr lang="en-US" altLang="zh-TW" dirty="0" smtClean="0">
              <a:latin typeface="標楷體" pitchFamily="65" charset="-120"/>
              <a:ea typeface="標楷體" pitchFamily="65" charset="-120"/>
            </a:endParaRPr>
          </a:p>
          <a:p>
            <a:r>
              <a:rPr lang="en-US" altLang="zh-TW" dirty="0" smtClean="0">
                <a:latin typeface="標楷體" pitchFamily="65" charset="-120"/>
                <a:ea typeface="標楷體" pitchFamily="65" charset="-120"/>
              </a:rPr>
              <a:t>2016.02.01</a:t>
            </a:r>
          </a:p>
          <a:p>
            <a:endParaRPr lang="zh-TW" altLang="en-US" dirty="0">
              <a:latin typeface="標楷體" pitchFamily="65" charset="-120"/>
              <a:ea typeface="標楷體" pitchFamily="65" charset="-120"/>
            </a:endParaRPr>
          </a:p>
        </p:txBody>
      </p:sp>
      <p:cxnSp>
        <p:nvCxnSpPr>
          <p:cNvPr id="5" name="直線接點 4"/>
          <p:cNvCxnSpPr/>
          <p:nvPr/>
        </p:nvCxnSpPr>
        <p:spPr>
          <a:xfrm>
            <a:off x="571472" y="4429132"/>
            <a:ext cx="7929618" cy="158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42844" y="214290"/>
            <a:ext cx="8686800" cy="1143000"/>
          </a:xfrm>
        </p:spPr>
        <p:txBody>
          <a:bodyPr>
            <a:normAutofit/>
          </a:bodyPr>
          <a:lstStyle/>
          <a:p>
            <a:r>
              <a:rPr lang="zh-TW" altLang="en-US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itchFamily="65" charset="-120"/>
                <a:ea typeface="標楷體" pitchFamily="65" charset="-120"/>
              </a:rPr>
              <a:t>技轉金分配比例變動之適用說明</a:t>
            </a:r>
            <a:endParaRPr lang="zh-TW" altLang="en-US" b="1" dirty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zh-TW" altLang="en-US" b="1" dirty="0" smtClean="0"/>
              <a:t>技轉金分配比例變動</a:t>
            </a:r>
            <a:endParaRPr lang="en-US" altLang="zh-TW" b="1" dirty="0" smtClean="0"/>
          </a:p>
          <a:p>
            <a:pPr lvl="1"/>
            <a:r>
              <a:rPr lang="zh-TW" altLang="en-US" dirty="0" smtClean="0"/>
              <a:t>適用類型介紹</a:t>
            </a:r>
            <a:endParaRPr lang="en-US" altLang="zh-TW" dirty="0" smtClean="0"/>
          </a:p>
          <a:p>
            <a:pPr lvl="1"/>
            <a:r>
              <a:rPr lang="zh-TW" altLang="en-US" dirty="0" smtClean="0"/>
              <a:t>比例變動說明</a:t>
            </a:r>
            <a:endParaRPr lang="en-US" altLang="zh-TW" dirty="0" smtClean="0"/>
          </a:p>
          <a:p>
            <a:pPr lvl="2"/>
            <a:r>
              <a:rPr lang="zh-TW" altLang="en-US" dirty="0" smtClean="0"/>
              <a:t>一般</a:t>
            </a:r>
            <a:r>
              <a:rPr lang="en-US" altLang="zh-TW" dirty="0" smtClean="0"/>
              <a:t>/</a:t>
            </a:r>
            <a:r>
              <a:rPr lang="zh-TW" altLang="en-US" dirty="0" smtClean="0"/>
              <a:t>先期技轉案件</a:t>
            </a:r>
            <a:endParaRPr lang="en-US" altLang="zh-TW" dirty="0" smtClean="0"/>
          </a:p>
          <a:p>
            <a:pPr lvl="2"/>
            <a:r>
              <a:rPr lang="zh-TW" altLang="en-US" dirty="0" smtClean="0"/>
              <a:t>產學合作案件</a:t>
            </a:r>
            <a:endParaRPr lang="en-US" altLang="zh-TW" dirty="0" smtClean="0"/>
          </a:p>
          <a:p>
            <a:pPr lvl="1"/>
            <a:r>
              <a:rPr lang="zh-TW" altLang="en-US" b="1" dirty="0" smtClean="0">
                <a:solidFill>
                  <a:srgbClr val="FF0000"/>
                </a:solidFill>
              </a:rPr>
              <a:t>技轉金分配適用比例說明</a:t>
            </a:r>
            <a:endParaRPr lang="en-US" altLang="zh-TW" b="1" dirty="0" smtClean="0">
              <a:solidFill>
                <a:srgbClr val="FF0000"/>
              </a:solidFill>
            </a:endParaRPr>
          </a:p>
          <a:p>
            <a:pPr lvl="2"/>
            <a:r>
              <a:rPr lang="zh-TW" altLang="en-US" dirty="0" smtClean="0"/>
              <a:t>舉例：一般</a:t>
            </a:r>
            <a:r>
              <a:rPr lang="en-US" altLang="zh-TW" dirty="0" smtClean="0"/>
              <a:t>/</a:t>
            </a:r>
            <a:r>
              <a:rPr lang="zh-TW" altLang="en-US" dirty="0" smtClean="0"/>
              <a:t>先期技轉案件</a:t>
            </a:r>
            <a:endParaRPr lang="en-US" altLang="zh-TW" dirty="0" smtClean="0"/>
          </a:p>
          <a:p>
            <a:pPr lvl="2"/>
            <a:r>
              <a:rPr lang="zh-TW" altLang="en-US" dirty="0" smtClean="0"/>
              <a:t>舉例：產學合作案件 </a:t>
            </a:r>
            <a:endParaRPr lang="en-US" altLang="zh-TW" dirty="0" smtClean="0"/>
          </a:p>
          <a:p>
            <a:pPr>
              <a:buNone/>
            </a:pPr>
            <a:endParaRPr lang="en-US" altLang="zh-TW" dirty="0" smtClean="0"/>
          </a:p>
          <a:p>
            <a:r>
              <a:rPr lang="zh-TW" altLang="en-US" b="1" dirty="0" smtClean="0"/>
              <a:t>權利金收入 </a:t>
            </a:r>
            <a:r>
              <a:rPr lang="en-US" altLang="zh-TW" b="1" dirty="0" smtClean="0"/>
              <a:t>(</a:t>
            </a:r>
            <a:r>
              <a:rPr lang="zh-TW" altLang="en-US" b="1" dirty="0" smtClean="0"/>
              <a:t>技轉金專戶</a:t>
            </a:r>
            <a:r>
              <a:rPr lang="en-US" altLang="zh-TW" b="1" dirty="0" smtClean="0"/>
              <a:t>)</a:t>
            </a:r>
            <a:r>
              <a:rPr lang="zh-TW" altLang="en-US" b="1" dirty="0" smtClean="0"/>
              <a:t>使用權限</a:t>
            </a:r>
            <a:r>
              <a:rPr lang="zh-TW" altLang="en-US" b="1" dirty="0"/>
              <a:t>放</a:t>
            </a:r>
            <a:r>
              <a:rPr lang="zh-TW" altLang="en-US" b="1" dirty="0" smtClean="0"/>
              <a:t>寬</a:t>
            </a:r>
            <a:endParaRPr lang="en-US" altLang="zh-TW" b="1" dirty="0" smtClean="0"/>
          </a:p>
          <a:p>
            <a:endParaRPr lang="zh-TW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lvl="1"/>
            <a:r>
              <a:rPr lang="zh-TW" altLang="en-US" b="1" dirty="0" smtClean="0">
                <a:solidFill>
                  <a:srgbClr val="0070C0"/>
                </a:solidFill>
              </a:rPr>
              <a:t>一般技轉案件：</a:t>
            </a:r>
            <a:endParaRPr lang="en-US" altLang="zh-TW" b="1" dirty="0" smtClean="0">
              <a:solidFill>
                <a:srgbClr val="0070C0"/>
              </a:solidFill>
            </a:endParaRPr>
          </a:p>
          <a:p>
            <a:pPr lvl="2"/>
            <a:r>
              <a:rPr lang="zh-TW" altLang="en-US" dirty="0" smtClean="0"/>
              <a:t>技轉方式：技術授權、專利授權、專利讓與等。</a:t>
            </a:r>
            <a:endParaRPr lang="en-US" altLang="zh-TW" dirty="0" smtClean="0"/>
          </a:p>
          <a:p>
            <a:pPr lvl="2"/>
            <a:endParaRPr lang="en-US" altLang="zh-TW" dirty="0" smtClean="0"/>
          </a:p>
          <a:p>
            <a:pPr lvl="1"/>
            <a:r>
              <a:rPr lang="zh-TW" altLang="en-US" b="1" dirty="0" smtClean="0">
                <a:solidFill>
                  <a:srgbClr val="0070C0"/>
                </a:solidFill>
              </a:rPr>
              <a:t>先期</a:t>
            </a:r>
            <a:r>
              <a:rPr lang="zh-TW" altLang="en-US" b="1" dirty="0">
                <a:solidFill>
                  <a:srgbClr val="0070C0"/>
                </a:solidFill>
              </a:rPr>
              <a:t>技</a:t>
            </a:r>
            <a:r>
              <a:rPr lang="zh-TW" altLang="en-US" b="1" dirty="0" smtClean="0">
                <a:solidFill>
                  <a:srgbClr val="0070C0"/>
                </a:solidFill>
              </a:rPr>
              <a:t>轉 案件： </a:t>
            </a:r>
            <a:endParaRPr lang="en-US" altLang="zh-TW" b="1" dirty="0" smtClean="0">
              <a:solidFill>
                <a:srgbClr val="0070C0"/>
              </a:solidFill>
            </a:endParaRPr>
          </a:p>
          <a:p>
            <a:pPr lvl="2"/>
            <a:r>
              <a:rPr lang="zh-TW" altLang="en-US" dirty="0" smtClean="0"/>
              <a:t>配合科技部產學合作計畫之先期技轉案件</a:t>
            </a:r>
            <a:endParaRPr lang="en-US" altLang="zh-TW" dirty="0" smtClean="0"/>
          </a:p>
          <a:p>
            <a:pPr lvl="2"/>
            <a:endParaRPr lang="en-US" altLang="zh-TW" dirty="0" smtClean="0"/>
          </a:p>
          <a:p>
            <a:pPr lvl="1"/>
            <a:r>
              <a:rPr lang="zh-TW" altLang="en-US" b="1" dirty="0">
                <a:solidFill>
                  <a:srgbClr val="0070C0"/>
                </a:solidFill>
              </a:rPr>
              <a:t>產學</a:t>
            </a:r>
            <a:r>
              <a:rPr lang="zh-TW" altLang="en-US" b="1" dirty="0" smtClean="0">
                <a:solidFill>
                  <a:srgbClr val="0070C0"/>
                </a:solidFill>
              </a:rPr>
              <a:t>合作案件 </a:t>
            </a:r>
            <a:endParaRPr lang="en-US" altLang="zh-TW" b="1" dirty="0" smtClean="0">
              <a:solidFill>
                <a:srgbClr val="0070C0"/>
              </a:solidFill>
            </a:endParaRPr>
          </a:p>
          <a:p>
            <a:pPr lvl="2"/>
            <a:r>
              <a:rPr lang="zh-TW" altLang="en-US" dirty="0" smtClean="0"/>
              <a:t> 至少提列總經費之</a:t>
            </a:r>
            <a:r>
              <a:rPr lang="en-US" altLang="zh-TW" dirty="0" smtClean="0"/>
              <a:t>15%</a:t>
            </a:r>
            <a:r>
              <a:rPr lang="zh-TW" altLang="en-US" dirty="0" smtClean="0"/>
              <a:t>作為技轉金</a:t>
            </a:r>
            <a:r>
              <a:rPr lang="en-US" altLang="zh-TW" dirty="0" smtClean="0"/>
              <a:t>(</a:t>
            </a:r>
            <a:r>
              <a:rPr lang="zh-TW" altLang="en-US" dirty="0" smtClean="0"/>
              <a:t>即既有技術授權金或研發成果權利移轉金</a:t>
            </a:r>
            <a:r>
              <a:rPr lang="en-US" altLang="zh-TW" dirty="0" smtClean="0"/>
              <a:t>)</a:t>
            </a:r>
          </a:p>
        </p:txBody>
      </p:sp>
      <p:sp>
        <p:nvSpPr>
          <p:cNvPr id="4" name="標題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zh-TW" altLang="en-US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itchFamily="65" charset="-120"/>
                <a:ea typeface="標楷體" pitchFamily="65" charset="-120"/>
              </a:rPr>
              <a:t>含技轉金之案件類型</a:t>
            </a:r>
            <a:endParaRPr lang="zh-TW" altLang="en-US" dirty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標楷體" pitchFamily="65" charset="-120"/>
              <a:ea typeface="標楷體" pitchFamily="65" charset="-12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內容版面配置區 4"/>
          <p:cNvGraphicFramePr>
            <a:graphicFrameLocks noGrp="1"/>
          </p:cNvGraphicFramePr>
          <p:nvPr>
            <p:ph idx="1"/>
          </p:nvPr>
        </p:nvGraphicFramePr>
        <p:xfrm>
          <a:off x="214282" y="2143116"/>
          <a:ext cx="8715437" cy="40792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000264"/>
                <a:gridCol w="2238391"/>
                <a:gridCol w="2238391"/>
                <a:gridCol w="2238391"/>
              </a:tblGrid>
              <a:tr h="370840">
                <a:tc>
                  <a:txBody>
                    <a:bodyPr/>
                    <a:lstStyle/>
                    <a:p>
                      <a:endParaRPr lang="zh-TW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dirty="0" smtClean="0"/>
                        <a:t>第一次</a:t>
                      </a:r>
                      <a:endParaRPr lang="zh-TW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dirty="0" smtClean="0"/>
                        <a:t>第二次 </a:t>
                      </a:r>
                      <a:r>
                        <a:rPr lang="en-US" altLang="zh-TW" dirty="0" smtClean="0"/>
                        <a:t>(</a:t>
                      </a:r>
                      <a:r>
                        <a:rPr lang="zh-TW" altLang="en-US" dirty="0" smtClean="0"/>
                        <a:t>無變動</a:t>
                      </a:r>
                      <a:r>
                        <a:rPr lang="en-US" altLang="zh-TW" dirty="0" smtClean="0"/>
                        <a:t>)</a:t>
                      </a:r>
                      <a:endParaRPr lang="zh-TW" altLang="en-US" dirty="0" smtClean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dirty="0" smtClean="0"/>
                        <a:t>第三次</a:t>
                      </a:r>
                      <a:endParaRPr lang="zh-TW" alt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dirty="0" smtClean="0"/>
                        <a:t>修法日期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dirty="0" smtClean="0"/>
                        <a:t>2015.04.23</a:t>
                      </a:r>
                      <a:endParaRPr lang="zh-TW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dirty="0" smtClean="0"/>
                        <a:t>2015.09.22</a:t>
                      </a:r>
                      <a:endParaRPr lang="zh-TW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dirty="0" smtClean="0"/>
                        <a:t>2015.12.17</a:t>
                      </a:r>
                      <a:endParaRPr lang="zh-TW" alt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b="1" dirty="0" smtClean="0">
                          <a:solidFill>
                            <a:srgbClr val="FF0066"/>
                          </a:solidFill>
                        </a:rPr>
                        <a:t>實施</a:t>
                      </a:r>
                      <a:r>
                        <a:rPr lang="en-US" altLang="zh-TW" b="1" dirty="0" smtClean="0">
                          <a:solidFill>
                            <a:srgbClr val="FF0066"/>
                          </a:solidFill>
                        </a:rPr>
                        <a:t>/</a:t>
                      </a:r>
                      <a:r>
                        <a:rPr lang="zh-TW" altLang="en-US" b="1" dirty="0" smtClean="0">
                          <a:solidFill>
                            <a:srgbClr val="FF0066"/>
                          </a:solidFill>
                        </a:rPr>
                        <a:t>匯款</a:t>
                      </a:r>
                      <a:r>
                        <a:rPr lang="zh-TW" altLang="en-US" dirty="0" smtClean="0"/>
                        <a:t>日期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dirty="0" smtClean="0"/>
                        <a:t>2015.08.01</a:t>
                      </a:r>
                      <a:endParaRPr lang="zh-TW" altLang="en-US" dirty="0"/>
                    </a:p>
                  </a:txBody>
                  <a:tcPr>
                    <a:lnB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dirty="0" smtClean="0"/>
                        <a:t>2016.01.01</a:t>
                      </a:r>
                      <a:endParaRPr lang="zh-TW" altLang="en-US" dirty="0"/>
                    </a:p>
                  </a:txBody>
                  <a:tcPr>
                    <a:lnB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TW" dirty="0" smtClean="0"/>
                        <a:t>2016.01.01</a:t>
                      </a:r>
                      <a:endParaRPr lang="zh-TW" altLang="en-US" dirty="0" smtClean="0"/>
                    </a:p>
                  </a:txBody>
                  <a:tcPr>
                    <a:lnB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altLang="zh-TW" sz="1800" b="0" i="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A.</a:t>
                      </a:r>
                      <a:r>
                        <a:rPr lang="zh-TW" altLang="en-US" sz="1800" b="0" i="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資助機關回饋</a:t>
                      </a:r>
                      <a:endParaRPr lang="zh-TW" altLang="en-US" dirty="0"/>
                    </a:p>
                  </a:txBody>
                  <a:tcPr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dirty="0" smtClean="0"/>
                        <a:t>20%</a:t>
                      </a:r>
                      <a:endParaRPr lang="zh-TW" altLang="en-US" dirty="0"/>
                    </a:p>
                  </a:txBody>
                  <a:tcPr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TW" dirty="0" smtClean="0"/>
                        <a:t>20%</a:t>
                      </a:r>
                      <a:endParaRPr lang="zh-TW" altLang="en-US" dirty="0" smtClean="0"/>
                    </a:p>
                  </a:txBody>
                  <a:tcPr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TW" dirty="0" smtClean="0"/>
                        <a:t>20%</a:t>
                      </a:r>
                      <a:endParaRPr lang="zh-TW" altLang="en-US" dirty="0" smtClean="0"/>
                    </a:p>
                  </a:txBody>
                  <a:tcPr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altLang="zh-TW" sz="1800" b="0" i="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B.</a:t>
                      </a:r>
                      <a:r>
                        <a:rPr lang="zh-TW" altLang="en-US" sz="1800" b="0" i="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委託推廣服務費</a:t>
                      </a:r>
                      <a:endParaRPr lang="zh-TW" altLang="en-US" dirty="0"/>
                    </a:p>
                  </a:txBody>
                  <a:tcPr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1600" b="0" i="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依委託推廣合約比例</a:t>
                      </a:r>
                      <a:endParaRPr lang="zh-TW" altLang="en-US" sz="1600" dirty="0"/>
                    </a:p>
                  </a:txBody>
                  <a:tcPr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1600" b="0" i="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依委託推廣合約比例</a:t>
                      </a:r>
                      <a:endParaRPr lang="zh-TW" altLang="en-US" sz="1600" dirty="0"/>
                    </a:p>
                  </a:txBody>
                  <a:tcPr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1600" b="0" i="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依委託推廣合約比例</a:t>
                      </a:r>
                      <a:endParaRPr lang="zh-TW" altLang="en-US" sz="1600" dirty="0"/>
                    </a:p>
                  </a:txBody>
                  <a:tcPr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altLang="zh-TW" sz="1800" b="0" i="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C.</a:t>
                      </a:r>
                      <a:r>
                        <a:rPr lang="zh-TW" altLang="en-US" sz="1800" b="0" i="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專利費用</a:t>
                      </a:r>
                      <a:endParaRPr lang="zh-TW" altLang="en-US" dirty="0"/>
                    </a:p>
                  </a:txBody>
                  <a:tcPr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1800" b="0" i="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專利成本</a:t>
                      </a:r>
                      <a:endParaRPr lang="zh-TW" altLang="en-US" dirty="0"/>
                    </a:p>
                  </a:txBody>
                  <a:tcPr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1800" b="0" i="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專利成本</a:t>
                      </a:r>
                      <a:endParaRPr lang="zh-TW" altLang="en-US" dirty="0"/>
                    </a:p>
                  </a:txBody>
                  <a:tcPr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1800" b="0" i="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專利成本</a:t>
                      </a:r>
                      <a:endParaRPr lang="zh-TW" altLang="en-US" dirty="0"/>
                    </a:p>
                  </a:txBody>
                  <a:tcPr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altLang="zh-TW" sz="1800" b="0" i="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D.</a:t>
                      </a:r>
                      <a:r>
                        <a:rPr lang="zh-TW" altLang="en-US" sz="1800" b="0" i="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技術發明人</a:t>
                      </a:r>
                      <a:endParaRPr lang="zh-TW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dirty="0" smtClean="0"/>
                        <a:t>50%</a:t>
                      </a:r>
                      <a:endParaRPr lang="zh-TW" altLang="en-US" dirty="0"/>
                    </a:p>
                  </a:txBody>
                  <a:tcPr>
                    <a:lnT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dirty="0" smtClean="0"/>
                        <a:t>50%</a:t>
                      </a:r>
                      <a:endParaRPr lang="zh-TW" altLang="en-US" dirty="0"/>
                    </a:p>
                  </a:txBody>
                  <a:tcPr>
                    <a:lnT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dirty="0" smtClean="0"/>
                        <a:t>50%</a:t>
                      </a:r>
                      <a:endParaRPr lang="zh-TW" altLang="en-US" dirty="0"/>
                    </a:p>
                  </a:txBody>
                  <a:tcPr>
                    <a:lnT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altLang="zh-TW" sz="1800" b="0" i="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E.</a:t>
                      </a:r>
                      <a:r>
                        <a:rPr lang="zh-TW" altLang="en-US" sz="1800" b="0" i="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校方</a:t>
                      </a:r>
                      <a:endParaRPr lang="zh-TW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dirty="0" smtClean="0">
                          <a:solidFill>
                            <a:srgbClr val="FF0000"/>
                          </a:solidFill>
                        </a:rPr>
                        <a:t>40%</a:t>
                      </a:r>
                      <a:endParaRPr lang="zh-TW" altLang="en-US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dirty="0" smtClean="0">
                          <a:solidFill>
                            <a:srgbClr val="FF0000"/>
                          </a:solidFill>
                        </a:rPr>
                        <a:t>40%</a:t>
                      </a:r>
                      <a:endParaRPr lang="zh-TW" altLang="en-US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dirty="0" smtClean="0">
                          <a:solidFill>
                            <a:srgbClr val="FF0000"/>
                          </a:solidFill>
                        </a:rPr>
                        <a:t>35%</a:t>
                      </a:r>
                      <a:endParaRPr lang="zh-TW" altLang="en-US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altLang="zh-TW" sz="1800" b="0" i="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F.</a:t>
                      </a:r>
                      <a:r>
                        <a:rPr lang="zh-TW" altLang="en-US" sz="1800" b="0" i="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院 </a:t>
                      </a:r>
                      <a:r>
                        <a:rPr lang="en-US" altLang="zh-TW" sz="1800" b="0" i="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/ </a:t>
                      </a:r>
                      <a:r>
                        <a:rPr lang="zh-TW" altLang="en-US" sz="1800" b="0" i="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系所或中心</a:t>
                      </a:r>
                      <a:endParaRPr lang="zh-TW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dirty="0" smtClean="0">
                          <a:solidFill>
                            <a:schemeClr val="tx1"/>
                          </a:solidFill>
                        </a:rPr>
                        <a:t>3%</a:t>
                      </a:r>
                      <a:endParaRPr lang="zh-TW" altLang="en-US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dirty="0" smtClean="0"/>
                        <a:t>3%</a:t>
                      </a:r>
                      <a:endParaRPr lang="zh-TW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dirty="0" smtClean="0"/>
                        <a:t>3%</a:t>
                      </a:r>
                      <a:endParaRPr lang="zh-TW" alt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altLang="zh-TW" sz="1800" b="0" i="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G.</a:t>
                      </a:r>
                      <a:r>
                        <a:rPr lang="zh-TW" altLang="en-US" sz="1800" b="0" i="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智財組</a:t>
                      </a:r>
                      <a:endParaRPr lang="zh-TW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dirty="0" smtClean="0">
                          <a:solidFill>
                            <a:srgbClr val="FF0000"/>
                          </a:solidFill>
                        </a:rPr>
                        <a:t>7%</a:t>
                      </a:r>
                      <a:endParaRPr lang="zh-TW" altLang="en-US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dirty="0" smtClean="0">
                          <a:solidFill>
                            <a:srgbClr val="FF0000"/>
                          </a:solidFill>
                        </a:rPr>
                        <a:t>7%</a:t>
                      </a:r>
                      <a:endParaRPr lang="zh-TW" altLang="en-US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dirty="0" smtClean="0">
                          <a:solidFill>
                            <a:srgbClr val="FF0000"/>
                          </a:solidFill>
                        </a:rPr>
                        <a:t>12%</a:t>
                      </a:r>
                      <a:endParaRPr lang="zh-TW" altLang="en-US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zh-TW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TW" sz="1800" b="0" i="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D</a:t>
                      </a:r>
                      <a:r>
                        <a:rPr lang="zh-TW" altLang="en-US" sz="1800" b="0" i="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至</a:t>
                      </a:r>
                      <a:r>
                        <a:rPr lang="en-US" altLang="zh-TW" sz="1800" b="0" i="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G</a:t>
                      </a:r>
                      <a:r>
                        <a:rPr lang="zh-TW" altLang="en-US" sz="1800" b="0" i="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合計</a:t>
                      </a:r>
                      <a:r>
                        <a:rPr lang="en-US" altLang="zh-TW" sz="1800" b="0" i="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100%</a:t>
                      </a:r>
                      <a:endParaRPr lang="zh-TW" altLang="en-US" dirty="0" smtClean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TW" sz="1800" b="0" i="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D</a:t>
                      </a:r>
                      <a:r>
                        <a:rPr lang="zh-TW" altLang="en-US" sz="1800" b="0" i="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至</a:t>
                      </a:r>
                      <a:r>
                        <a:rPr lang="en-US" altLang="zh-TW" sz="1800" b="0" i="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G</a:t>
                      </a:r>
                      <a:r>
                        <a:rPr lang="zh-TW" altLang="en-US" sz="1800" b="0" i="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合計</a:t>
                      </a:r>
                      <a:r>
                        <a:rPr lang="en-US" altLang="zh-TW" sz="1800" b="0" i="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100%</a:t>
                      </a:r>
                      <a:endParaRPr lang="zh-TW" altLang="en-US" dirty="0" smtClean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TW" sz="1800" b="0" i="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D</a:t>
                      </a:r>
                      <a:r>
                        <a:rPr lang="zh-TW" altLang="en-US" sz="1800" b="0" i="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至</a:t>
                      </a:r>
                      <a:r>
                        <a:rPr lang="en-US" altLang="zh-TW" sz="1800" b="0" i="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G</a:t>
                      </a:r>
                      <a:r>
                        <a:rPr lang="zh-TW" altLang="en-US" sz="1800" b="0" i="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合計</a:t>
                      </a:r>
                      <a:r>
                        <a:rPr lang="en-US" altLang="zh-TW" sz="1800" b="0" i="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100%</a:t>
                      </a:r>
                      <a:endParaRPr lang="zh-TW" altLang="en-US" dirty="0" smtClean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0" name="標題 1"/>
          <p:cNvSpPr>
            <a:spLocks noGrp="1"/>
          </p:cNvSpPr>
          <p:nvPr>
            <p:ph type="title"/>
          </p:nvPr>
        </p:nvSpPr>
        <p:spPr>
          <a:xfrm>
            <a:off x="0" y="357166"/>
            <a:ext cx="9144000" cy="1143000"/>
          </a:xfrm>
        </p:spPr>
        <p:txBody>
          <a:bodyPr>
            <a:noAutofit/>
          </a:bodyPr>
          <a:lstStyle/>
          <a:p>
            <a:pPr lvl="1" algn="ctr"/>
            <a:r>
              <a:rPr lang="zh-TW" altLang="en-US" sz="44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itchFamily="65" charset="-120"/>
                <a:ea typeface="標楷體" pitchFamily="65" charset="-120"/>
              </a:rPr>
              <a:t>比例變動說明：一般</a:t>
            </a:r>
            <a:r>
              <a:rPr lang="en-US" altLang="zh-TW" sz="44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itchFamily="65" charset="-120"/>
                <a:ea typeface="標楷體" pitchFamily="65" charset="-120"/>
              </a:rPr>
              <a:t>/</a:t>
            </a:r>
            <a:r>
              <a:rPr lang="zh-TW" altLang="en-US" sz="44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itchFamily="65" charset="-120"/>
                <a:ea typeface="標楷體" pitchFamily="65" charset="-120"/>
              </a:rPr>
              <a:t>先期技轉案件</a:t>
            </a:r>
            <a:endParaRPr lang="en-US" altLang="zh-TW" sz="4400" dirty="0" smtClean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6" name="文字方塊 5"/>
          <p:cNvSpPr txBox="1"/>
          <p:nvPr/>
        </p:nvSpPr>
        <p:spPr>
          <a:xfrm>
            <a:off x="214282" y="1643050"/>
            <a:ext cx="58579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b="1" dirty="0" smtClean="0">
                <a:solidFill>
                  <a:srgbClr val="FF0000"/>
                </a:solidFill>
              </a:rPr>
              <a:t>備註：如有</a:t>
            </a:r>
            <a:r>
              <a:rPr lang="en-US" altLang="zh-TW" b="1" dirty="0" smtClean="0">
                <a:solidFill>
                  <a:srgbClr val="FF0000"/>
                </a:solidFill>
              </a:rPr>
              <a:t>A</a:t>
            </a:r>
            <a:r>
              <a:rPr lang="zh-TW" altLang="en-US" b="1" dirty="0" smtClean="0">
                <a:solidFill>
                  <a:srgbClr val="FF0000"/>
                </a:solidFill>
              </a:rPr>
              <a:t>至 </a:t>
            </a:r>
            <a:r>
              <a:rPr lang="en-US" altLang="zh-TW" b="1" dirty="0" smtClean="0">
                <a:solidFill>
                  <a:srgbClr val="FF0000"/>
                </a:solidFill>
              </a:rPr>
              <a:t>C</a:t>
            </a:r>
            <a:r>
              <a:rPr lang="zh-TW" altLang="en-US" b="1" dirty="0" smtClean="0">
                <a:solidFill>
                  <a:srgbClr val="FF0000"/>
                </a:solidFill>
              </a:rPr>
              <a:t>，需先扣除，才得以分配</a:t>
            </a:r>
            <a:r>
              <a:rPr lang="en-US" altLang="zh-TW" b="1" dirty="0" smtClean="0">
                <a:solidFill>
                  <a:srgbClr val="FF0000"/>
                </a:solidFill>
              </a:rPr>
              <a:t>D</a:t>
            </a:r>
            <a:r>
              <a:rPr lang="zh-TW" altLang="en-US" b="1" dirty="0" smtClean="0">
                <a:solidFill>
                  <a:srgbClr val="FF0000"/>
                </a:solidFill>
              </a:rPr>
              <a:t>至</a:t>
            </a:r>
            <a:r>
              <a:rPr lang="en-US" altLang="zh-TW" b="1" dirty="0" smtClean="0">
                <a:solidFill>
                  <a:srgbClr val="FF0000"/>
                </a:solidFill>
              </a:rPr>
              <a:t>G</a:t>
            </a:r>
            <a:endParaRPr lang="zh-TW" altLang="en-US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內容版面配置區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="" xmlns:p14="http://schemas.microsoft.com/office/powerpoint/2010/main" val="322672850"/>
              </p:ext>
            </p:extLst>
          </p:nvPr>
        </p:nvGraphicFramePr>
        <p:xfrm>
          <a:off x="214282" y="2214554"/>
          <a:ext cx="8715438" cy="40741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000264"/>
                <a:gridCol w="1119196"/>
                <a:gridCol w="1119196"/>
                <a:gridCol w="2238391"/>
                <a:gridCol w="2238391"/>
              </a:tblGrid>
              <a:tr h="370840">
                <a:tc>
                  <a:txBody>
                    <a:bodyPr/>
                    <a:lstStyle/>
                    <a:p>
                      <a:endParaRPr lang="zh-TW" altLang="en-US" dirty="0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zh-TW" altLang="en-US" dirty="0" smtClean="0"/>
                        <a:t>第一次</a:t>
                      </a:r>
                      <a:endParaRPr lang="zh-TW" altLang="en-U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dirty="0" smtClean="0"/>
                        <a:t>第二次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dirty="0" smtClean="0"/>
                        <a:t>第三次</a:t>
                      </a:r>
                      <a:endParaRPr lang="zh-TW" alt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dirty="0" smtClean="0"/>
                        <a:t>修法日期</a:t>
                      </a:r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zh-TW" altLang="en-US" dirty="0" smtClean="0">
                          <a:solidFill>
                            <a:schemeClr val="tx1"/>
                          </a:solidFill>
                        </a:rPr>
                        <a:t>依校長核定之簽呈</a:t>
                      </a:r>
                      <a:endParaRPr lang="zh-TW" altLang="en-US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dirty="0" smtClean="0"/>
                        <a:t>2015.09.22</a:t>
                      </a:r>
                      <a:endParaRPr lang="zh-TW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dirty="0" smtClean="0"/>
                        <a:t>2015.12.17</a:t>
                      </a:r>
                      <a:endParaRPr lang="zh-TW" alt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b="1" dirty="0" smtClean="0">
                          <a:solidFill>
                            <a:srgbClr val="FF0066"/>
                          </a:solidFill>
                        </a:rPr>
                        <a:t>實施</a:t>
                      </a:r>
                      <a:r>
                        <a:rPr lang="en-US" altLang="zh-TW" b="1" dirty="0" smtClean="0">
                          <a:solidFill>
                            <a:srgbClr val="FF0066"/>
                          </a:solidFill>
                        </a:rPr>
                        <a:t>/</a:t>
                      </a:r>
                      <a:r>
                        <a:rPr lang="zh-TW" altLang="en-US" b="1" dirty="0" smtClean="0">
                          <a:solidFill>
                            <a:srgbClr val="FF0066"/>
                          </a:solidFill>
                        </a:rPr>
                        <a:t>匯款</a:t>
                      </a:r>
                      <a:r>
                        <a:rPr lang="zh-TW" altLang="en-US" dirty="0" smtClean="0"/>
                        <a:t>日期</a:t>
                      </a:r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en-US" altLang="zh-TW" dirty="0" smtClean="0">
                          <a:solidFill>
                            <a:schemeClr val="tx1"/>
                          </a:solidFill>
                        </a:rPr>
                        <a:t>2014.08.18</a:t>
                      </a:r>
                      <a:endParaRPr lang="zh-TW" altLang="en-US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dirty="0" smtClean="0"/>
                        <a:t>2016.01.01</a:t>
                      </a:r>
                      <a:endParaRPr lang="zh-TW" altLang="en-US" dirty="0"/>
                    </a:p>
                  </a:txBody>
                  <a:tcPr>
                    <a:lnB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TW" dirty="0" smtClean="0"/>
                        <a:t>2016.01.01</a:t>
                      </a:r>
                      <a:endParaRPr lang="zh-TW" altLang="en-US" dirty="0" smtClean="0"/>
                    </a:p>
                  </a:txBody>
                  <a:tcPr>
                    <a:lnB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altLang="zh-TW" sz="1800" b="0" i="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A.</a:t>
                      </a:r>
                      <a:r>
                        <a:rPr lang="zh-TW" altLang="en-US" sz="1800" b="0" i="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資助機關回饋</a:t>
                      </a:r>
                      <a:endParaRPr lang="zh-TW" altLang="en-US" dirty="0"/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dirty="0" smtClean="0">
                          <a:solidFill>
                            <a:schemeClr val="tx1"/>
                          </a:solidFill>
                        </a:rPr>
                        <a:t>20%</a:t>
                      </a:r>
                      <a:endParaRPr lang="zh-TW" altLang="en-US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dirty="0" smtClean="0"/>
                        <a:t>N</a:t>
                      </a:r>
                      <a:endParaRPr lang="zh-TW" altLang="en-US" sz="18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TW" dirty="0" smtClean="0"/>
                        <a:t>20% / N</a:t>
                      </a:r>
                      <a:endParaRPr lang="zh-TW" altLang="en-US" dirty="0" smtClean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TW" dirty="0" smtClean="0"/>
                        <a:t>20% / N</a:t>
                      </a:r>
                      <a:endParaRPr lang="zh-TW" altLang="en-US" dirty="0" smtClean="0"/>
                    </a:p>
                  </a:txBody>
                  <a:tcPr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</a:tr>
              <a:tr h="0">
                <a:tc>
                  <a:txBody>
                    <a:bodyPr/>
                    <a:lstStyle/>
                    <a:p>
                      <a:r>
                        <a:rPr lang="en-US" altLang="zh-TW" sz="1800" b="0" i="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B.</a:t>
                      </a:r>
                      <a:r>
                        <a:rPr lang="zh-TW" altLang="en-US" sz="1800" b="0" i="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委託推廣服務費</a:t>
                      </a:r>
                      <a:endParaRPr lang="zh-TW" altLang="en-US" dirty="0"/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dirty="0" smtClean="0"/>
                        <a:t>N</a:t>
                      </a:r>
                      <a:endParaRPr lang="zh-TW" altLang="en-US" sz="18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TW" dirty="0" smtClean="0"/>
                        <a:t>N</a:t>
                      </a:r>
                      <a:endParaRPr lang="zh-TW" altLang="en-US" sz="1800" dirty="0" smtClean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1600" b="0" i="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依委託推廣合約比例</a:t>
                      </a:r>
                      <a:endParaRPr lang="zh-TW" altLang="en-US" sz="16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1600" b="0" i="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依委託推廣合約比例</a:t>
                      </a:r>
                      <a:endParaRPr lang="zh-TW" altLang="en-US" sz="1600" dirty="0"/>
                    </a:p>
                  </a:txBody>
                  <a:tcPr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altLang="zh-TW" sz="1800" b="0" i="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C.</a:t>
                      </a:r>
                      <a:r>
                        <a:rPr lang="zh-TW" altLang="en-US" sz="1800" b="0" i="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專利費用</a:t>
                      </a:r>
                      <a:endParaRPr lang="zh-TW" altLang="en-US" dirty="0"/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dirty="0" smtClean="0"/>
                        <a:t>N</a:t>
                      </a:r>
                      <a:endParaRPr lang="zh-TW" altLang="en-US" sz="18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TW" dirty="0" smtClean="0"/>
                        <a:t>N</a:t>
                      </a:r>
                      <a:endParaRPr lang="zh-TW" altLang="en-US" sz="1800" dirty="0" smtClean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1800" b="0" i="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專利成本</a:t>
                      </a:r>
                      <a:endParaRPr lang="zh-TW" alt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1800" b="0" i="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專利成本</a:t>
                      </a:r>
                      <a:endParaRPr lang="zh-TW" altLang="en-US" dirty="0"/>
                    </a:p>
                  </a:txBody>
                  <a:tcPr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altLang="zh-TW" sz="1800" b="0" i="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D.</a:t>
                      </a:r>
                      <a:r>
                        <a:rPr lang="zh-TW" altLang="en-US" sz="1800" b="0" i="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技術發明人</a:t>
                      </a:r>
                      <a:endParaRPr lang="zh-TW" altLang="en-US" dirty="0"/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dirty="0" smtClean="0">
                          <a:solidFill>
                            <a:schemeClr val="tx1"/>
                          </a:solidFill>
                        </a:rPr>
                        <a:t>66%</a:t>
                      </a:r>
                      <a:endParaRPr lang="zh-TW" altLang="en-US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dirty="0" smtClean="0">
                          <a:solidFill>
                            <a:schemeClr val="tx1"/>
                          </a:solidFill>
                        </a:rPr>
                        <a:t>83%</a:t>
                      </a:r>
                      <a:endParaRPr lang="zh-TW" altLang="en-US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dirty="0" smtClean="0"/>
                        <a:t>50%</a:t>
                      </a:r>
                      <a:endParaRPr lang="zh-TW" alt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dirty="0" smtClean="0"/>
                        <a:t>50%</a:t>
                      </a:r>
                      <a:endParaRPr lang="zh-TW" alt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altLang="zh-TW" sz="1800" b="0" i="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E.</a:t>
                      </a:r>
                      <a:r>
                        <a:rPr lang="zh-TW" altLang="en-US" sz="1800" b="0" i="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校方</a:t>
                      </a:r>
                      <a:endParaRPr lang="zh-TW" altLang="en-US" dirty="0"/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dirty="0" smtClean="0">
                          <a:solidFill>
                            <a:schemeClr val="tx1"/>
                          </a:solidFill>
                        </a:rPr>
                        <a:t>10.29%</a:t>
                      </a:r>
                      <a:endParaRPr lang="zh-TW" altLang="en-US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dirty="0" smtClean="0">
                          <a:solidFill>
                            <a:schemeClr val="tx1"/>
                          </a:solidFill>
                        </a:rPr>
                        <a:t>13.29%</a:t>
                      </a:r>
                      <a:endParaRPr lang="zh-TW" altLang="en-US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dirty="0" smtClean="0">
                          <a:solidFill>
                            <a:srgbClr val="FF0000"/>
                          </a:solidFill>
                        </a:rPr>
                        <a:t>40%</a:t>
                      </a:r>
                      <a:endParaRPr lang="zh-TW" altLang="en-US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dirty="0" smtClean="0">
                          <a:solidFill>
                            <a:srgbClr val="FF0000"/>
                          </a:solidFill>
                        </a:rPr>
                        <a:t>35%</a:t>
                      </a:r>
                      <a:endParaRPr lang="zh-TW" altLang="en-US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altLang="zh-TW" sz="1800" b="0" i="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F.</a:t>
                      </a:r>
                      <a:r>
                        <a:rPr lang="zh-TW" altLang="en-US" sz="1800" b="0" i="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院 </a:t>
                      </a:r>
                      <a:r>
                        <a:rPr lang="en-US" altLang="zh-TW" sz="1800" b="0" i="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/ </a:t>
                      </a:r>
                      <a:r>
                        <a:rPr lang="zh-TW" altLang="en-US" sz="1800" b="0" i="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系所或中心</a:t>
                      </a:r>
                      <a:endParaRPr lang="zh-TW" altLang="en-US" dirty="0"/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TW" dirty="0" smtClean="0">
                          <a:solidFill>
                            <a:schemeClr val="tx1"/>
                          </a:solidFill>
                        </a:rPr>
                        <a:t>3.71%</a:t>
                      </a:r>
                      <a:endParaRPr lang="zh-TW" altLang="en-US" dirty="0" smtClean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TW" dirty="0" smtClean="0">
                          <a:solidFill>
                            <a:schemeClr val="tx1"/>
                          </a:solidFill>
                        </a:rPr>
                        <a:t>3.71%</a:t>
                      </a:r>
                      <a:endParaRPr lang="zh-TW" altLang="en-US" dirty="0" smtClean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dirty="0" smtClean="0"/>
                        <a:t>3%</a:t>
                      </a:r>
                      <a:endParaRPr lang="zh-TW" alt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dirty="0" smtClean="0"/>
                        <a:t>3%</a:t>
                      </a:r>
                      <a:endParaRPr lang="zh-TW" alt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altLang="zh-TW" sz="1800" b="0" i="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G.</a:t>
                      </a:r>
                      <a:r>
                        <a:rPr lang="zh-TW" altLang="en-US" sz="1800" b="0" i="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智財組</a:t>
                      </a:r>
                      <a:endParaRPr lang="zh-TW" altLang="en-US" dirty="0"/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TW" dirty="0" smtClean="0">
                          <a:solidFill>
                            <a:schemeClr val="tx1"/>
                          </a:solidFill>
                        </a:rPr>
                        <a:t>0%</a:t>
                      </a:r>
                      <a:endParaRPr lang="zh-TW" altLang="en-US" dirty="0" smtClean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dirty="0" smtClean="0">
                          <a:solidFill>
                            <a:schemeClr val="tx1"/>
                          </a:solidFill>
                        </a:rPr>
                        <a:t>0%</a:t>
                      </a:r>
                      <a:endParaRPr lang="zh-TW" altLang="en-US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dirty="0" smtClean="0">
                          <a:solidFill>
                            <a:srgbClr val="FF0000"/>
                          </a:solidFill>
                        </a:rPr>
                        <a:t>7%</a:t>
                      </a:r>
                      <a:endParaRPr lang="zh-TW" altLang="en-US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dirty="0" smtClean="0">
                          <a:solidFill>
                            <a:srgbClr val="FF0000"/>
                          </a:solidFill>
                        </a:rPr>
                        <a:t>12%</a:t>
                      </a:r>
                      <a:endParaRPr lang="zh-TW" altLang="en-US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70840">
                <a:tc>
                  <a:txBody>
                    <a:bodyPr/>
                    <a:lstStyle/>
                    <a:p>
                      <a:endParaRPr lang="zh-TW" altLang="en-US" dirty="0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TW" sz="1800" b="0" i="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A</a:t>
                      </a:r>
                      <a:r>
                        <a:rPr lang="zh-TW" altLang="en-US" sz="1800" b="0" i="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至</a:t>
                      </a:r>
                      <a:r>
                        <a:rPr lang="en-US" altLang="zh-TW" sz="1800" b="0" i="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G</a:t>
                      </a:r>
                      <a:r>
                        <a:rPr lang="zh-TW" altLang="en-US" sz="1800" b="0" i="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合計</a:t>
                      </a:r>
                      <a:r>
                        <a:rPr lang="en-US" altLang="zh-TW" sz="1800" b="0" i="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100%</a:t>
                      </a:r>
                      <a:endParaRPr lang="zh-TW" altLang="en-US" dirty="0" smtClean="0"/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TW" sz="1800" b="0" i="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D</a:t>
                      </a:r>
                      <a:r>
                        <a:rPr lang="zh-TW" altLang="en-US" sz="1800" b="0" i="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至</a:t>
                      </a:r>
                      <a:r>
                        <a:rPr lang="en-US" altLang="zh-TW" sz="1800" b="0" i="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G</a:t>
                      </a:r>
                      <a:r>
                        <a:rPr lang="zh-TW" altLang="en-US" sz="1800" b="0" i="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合計</a:t>
                      </a:r>
                      <a:r>
                        <a:rPr lang="en-US" altLang="zh-TW" sz="1800" b="0" i="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100%</a:t>
                      </a:r>
                      <a:endParaRPr lang="zh-TW" altLang="en-US" dirty="0" smtClean="0"/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TW" sz="1800" b="0" i="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D</a:t>
                      </a:r>
                      <a:r>
                        <a:rPr lang="zh-TW" altLang="en-US" sz="1800" b="0" i="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至</a:t>
                      </a:r>
                      <a:r>
                        <a:rPr lang="en-US" altLang="zh-TW" sz="1800" b="0" i="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G</a:t>
                      </a:r>
                      <a:r>
                        <a:rPr lang="zh-TW" altLang="en-US" sz="1800" b="0" i="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合計</a:t>
                      </a:r>
                      <a:r>
                        <a:rPr lang="en-US" altLang="zh-TW" sz="1800" b="0" i="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100%</a:t>
                      </a:r>
                      <a:endParaRPr lang="zh-TW" altLang="en-US" dirty="0" smtClean="0"/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</a:tr>
            </a:tbl>
          </a:graphicData>
        </a:graphic>
      </p:graphicFrame>
      <p:sp>
        <p:nvSpPr>
          <p:cNvPr id="8" name="文字方塊 7"/>
          <p:cNvSpPr txBox="1"/>
          <p:nvPr/>
        </p:nvSpPr>
        <p:spPr>
          <a:xfrm>
            <a:off x="285720" y="1428736"/>
            <a:ext cx="835824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lvl="1"/>
            <a:r>
              <a:rPr lang="zh-TW" altLang="en-US" sz="2000" dirty="0" smtClean="0">
                <a:solidFill>
                  <a:srgbClr val="FF0000"/>
                </a:solidFill>
              </a:rPr>
              <a:t>備註：</a:t>
            </a:r>
            <a:r>
              <a:rPr lang="en-US" altLang="zh-TW" sz="2000" dirty="0" smtClean="0">
                <a:solidFill>
                  <a:srgbClr val="FF0000"/>
                </a:solidFill>
              </a:rPr>
              <a:t>1.</a:t>
            </a:r>
            <a:r>
              <a:rPr lang="zh-TW" altLang="en-US" sz="2000" dirty="0" smtClean="0">
                <a:solidFill>
                  <a:srgbClr val="FF0000"/>
                </a:solidFill>
              </a:rPr>
              <a:t>計畫總經費 </a:t>
            </a:r>
            <a:r>
              <a:rPr lang="en-US" altLang="zh-TW" sz="2000" dirty="0" smtClean="0">
                <a:solidFill>
                  <a:srgbClr val="FF0000"/>
                </a:solidFill>
              </a:rPr>
              <a:t>=</a:t>
            </a:r>
            <a:r>
              <a:rPr lang="zh-TW" altLang="en-US" sz="2000" dirty="0" smtClean="0">
                <a:solidFill>
                  <a:srgbClr val="FF0000"/>
                </a:solidFill>
              </a:rPr>
              <a:t> </a:t>
            </a:r>
            <a:r>
              <a:rPr lang="zh-TW" altLang="en-US" sz="2000" dirty="0" smtClean="0"/>
              <a:t>技轉金</a:t>
            </a:r>
            <a:r>
              <a:rPr lang="zh-TW" altLang="en-US" sz="2000" dirty="0" smtClean="0">
                <a:solidFill>
                  <a:srgbClr val="FF0000"/>
                </a:solidFill>
              </a:rPr>
              <a:t> </a:t>
            </a:r>
            <a:r>
              <a:rPr lang="en-US" altLang="zh-TW" sz="2000" dirty="0" smtClean="0">
                <a:solidFill>
                  <a:srgbClr val="FF0000"/>
                </a:solidFill>
              </a:rPr>
              <a:t>+</a:t>
            </a:r>
            <a:r>
              <a:rPr lang="zh-TW" altLang="en-US" sz="2000" dirty="0" smtClean="0">
                <a:solidFill>
                  <a:srgbClr val="FF0000"/>
                </a:solidFill>
              </a:rPr>
              <a:t> 校方管理費 </a:t>
            </a:r>
            <a:r>
              <a:rPr lang="en-US" altLang="zh-TW" sz="2000" dirty="0" smtClean="0">
                <a:solidFill>
                  <a:srgbClr val="FF0000"/>
                </a:solidFill>
              </a:rPr>
              <a:t>+</a:t>
            </a:r>
            <a:r>
              <a:rPr lang="zh-TW" altLang="en-US" sz="2000" dirty="0" smtClean="0">
                <a:solidFill>
                  <a:srgbClr val="FF0000"/>
                </a:solidFill>
              </a:rPr>
              <a:t> 研究經費</a:t>
            </a:r>
            <a:endParaRPr lang="en-US" altLang="zh-TW" sz="2000" dirty="0" smtClean="0">
              <a:solidFill>
                <a:srgbClr val="FF0000"/>
              </a:solidFill>
            </a:endParaRPr>
          </a:p>
          <a:p>
            <a:pPr marL="0" lvl="1"/>
            <a:r>
              <a:rPr lang="zh-TW" altLang="en-US" sz="2000" dirty="0" smtClean="0">
                <a:solidFill>
                  <a:srgbClr val="FF0000"/>
                </a:solidFill>
              </a:rPr>
              <a:t>　　　</a:t>
            </a:r>
            <a:r>
              <a:rPr lang="en-US" altLang="zh-TW" sz="2000" dirty="0" smtClean="0">
                <a:solidFill>
                  <a:srgbClr val="FF0000"/>
                </a:solidFill>
              </a:rPr>
              <a:t>2.</a:t>
            </a:r>
            <a:r>
              <a:rPr lang="zh-TW" altLang="en-US" sz="2000" dirty="0" smtClean="0">
                <a:solidFill>
                  <a:srgbClr val="FF0000"/>
                </a:solidFill>
              </a:rPr>
              <a:t>第二、三次修正比例之適用，須先扣除</a:t>
            </a:r>
            <a:r>
              <a:rPr lang="en-US" altLang="zh-TW" sz="2000" dirty="0" smtClean="0">
                <a:solidFill>
                  <a:srgbClr val="FF0000"/>
                </a:solidFill>
              </a:rPr>
              <a:t>A</a:t>
            </a:r>
            <a:r>
              <a:rPr lang="zh-TW" altLang="en-US" sz="2000" dirty="0" smtClean="0">
                <a:solidFill>
                  <a:srgbClr val="FF0000"/>
                </a:solidFill>
              </a:rPr>
              <a:t>至 </a:t>
            </a:r>
            <a:r>
              <a:rPr lang="en-US" altLang="zh-TW" sz="2000" dirty="0" smtClean="0">
                <a:solidFill>
                  <a:srgbClr val="FF0000"/>
                </a:solidFill>
              </a:rPr>
              <a:t>C</a:t>
            </a:r>
            <a:r>
              <a:rPr lang="zh-TW" altLang="en-US" sz="2000" dirty="0" smtClean="0">
                <a:solidFill>
                  <a:srgbClr val="FF0000"/>
                </a:solidFill>
              </a:rPr>
              <a:t>。</a:t>
            </a:r>
            <a:r>
              <a:rPr lang="en-US" altLang="zh-TW" sz="2000" dirty="0" smtClean="0">
                <a:solidFill>
                  <a:srgbClr val="FF0000"/>
                </a:solidFill>
              </a:rPr>
              <a:t> </a:t>
            </a:r>
          </a:p>
        </p:txBody>
      </p:sp>
      <p:sp>
        <p:nvSpPr>
          <p:cNvPr id="7" name="標題 1"/>
          <p:cNvSpPr txBox="1">
            <a:spLocks/>
          </p:cNvSpPr>
          <p:nvPr/>
        </p:nvSpPr>
        <p:spPr>
          <a:xfrm>
            <a:off x="0" y="285728"/>
            <a:ext cx="91440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0" marR="0" lvl="1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TW" altLang="en-US" sz="4400" b="1" i="0" u="none" strike="noStrike" kern="0" cap="none" spc="0" normalizeH="0" baseline="0" noProof="0" dirty="0" smtClean="0">
                <a:ln>
                  <a:noFill/>
                </a:ln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標楷體" pitchFamily="65" charset="-120"/>
                <a:ea typeface="標楷體" pitchFamily="65" charset="-120"/>
              </a:rPr>
              <a:t>比例變動說明：</a:t>
            </a:r>
            <a:r>
              <a:rPr lang="zh-TW" altLang="en-US" sz="4400" b="1" kern="0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itchFamily="65" charset="-120"/>
                <a:ea typeface="標楷體" pitchFamily="65" charset="-120"/>
              </a:rPr>
              <a:t>產學合作</a:t>
            </a:r>
            <a:r>
              <a:rPr kumimoji="0" lang="zh-TW" altLang="en-US" sz="4400" b="1" i="0" u="none" strike="noStrike" kern="0" cap="none" spc="0" normalizeH="0" baseline="0" noProof="0" dirty="0" smtClean="0">
                <a:ln>
                  <a:noFill/>
                </a:ln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標楷體" pitchFamily="65" charset="-120"/>
                <a:ea typeface="標楷體" pitchFamily="65" charset="-120"/>
              </a:rPr>
              <a:t>案件</a:t>
            </a:r>
            <a:endParaRPr kumimoji="0" lang="en-US" altLang="zh-TW" sz="4400" b="0" i="0" u="none" strike="noStrike" kern="0" cap="none" spc="0" normalizeH="0" baseline="0" noProof="0" dirty="0" smtClean="0">
              <a:ln>
                <a:noFill/>
              </a:ln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標楷體" pitchFamily="65" charset="-120"/>
              <a:ea typeface="標楷體" pitchFamily="65" charset="-12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357158" y="1357298"/>
            <a:ext cx="8786842" cy="5286412"/>
          </a:xfrm>
        </p:spPr>
        <p:txBody>
          <a:bodyPr/>
          <a:lstStyle/>
          <a:p>
            <a:r>
              <a:rPr lang="zh-TW" altLang="en-US" sz="2800" b="1" dirty="0" smtClean="0">
                <a:latin typeface="+mn-ea"/>
              </a:rPr>
              <a:t>認定適用基準：</a:t>
            </a:r>
            <a:r>
              <a:rPr lang="zh-TW" altLang="en-US" sz="2800" b="1" dirty="0" smtClean="0">
                <a:solidFill>
                  <a:srgbClr val="FF0000"/>
                </a:solidFill>
                <a:latin typeface="+mn-ea"/>
              </a:rPr>
              <a:t>以匯款日期</a:t>
            </a:r>
            <a:r>
              <a:rPr lang="zh-TW" altLang="en-US" sz="2800" b="1" dirty="0" smtClean="0">
                <a:latin typeface="+mn-ea"/>
              </a:rPr>
              <a:t>作為區分點</a:t>
            </a:r>
            <a:endParaRPr lang="en-US" altLang="zh-TW" sz="2800" b="1" dirty="0" smtClean="0">
              <a:latin typeface="+mn-ea"/>
            </a:endParaRPr>
          </a:p>
          <a:p>
            <a:pPr>
              <a:buNone/>
            </a:pPr>
            <a:endParaRPr lang="zh-TW" altLang="en-US" dirty="0" smtClean="0"/>
          </a:p>
          <a:p>
            <a:endParaRPr lang="en-US" altLang="zh-TW" dirty="0" smtClean="0"/>
          </a:p>
        </p:txBody>
      </p:sp>
      <p:graphicFrame>
        <p:nvGraphicFramePr>
          <p:cNvPr id="7" name="內容版面配置區 4"/>
          <p:cNvGraphicFramePr>
            <a:graphicFrameLocks/>
          </p:cNvGraphicFramePr>
          <p:nvPr>
            <p:extLst>
              <p:ext uri="{D42A27DB-BD31-4B8C-83A1-F6EECF244321}">
                <p14:modId xmlns="" xmlns:p14="http://schemas.microsoft.com/office/powerpoint/2010/main" val="1129317300"/>
              </p:ext>
            </p:extLst>
          </p:nvPr>
        </p:nvGraphicFramePr>
        <p:xfrm>
          <a:off x="642910" y="2000240"/>
          <a:ext cx="7858181" cy="469775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993435"/>
                <a:gridCol w="914152"/>
                <a:gridCol w="914152"/>
                <a:gridCol w="2018221"/>
                <a:gridCol w="2018221"/>
              </a:tblGrid>
              <a:tr h="340817">
                <a:tc>
                  <a:txBody>
                    <a:bodyPr/>
                    <a:lstStyle/>
                    <a:p>
                      <a:pPr algn="ctr"/>
                      <a:r>
                        <a:rPr lang="zh-TW" altLang="en-US" dirty="0" smtClean="0"/>
                        <a:t>案件類型</a:t>
                      </a:r>
                      <a:endParaRPr lang="en-US" altLang="zh-TW" dirty="0" smtClean="0"/>
                    </a:p>
                    <a:p>
                      <a:pPr algn="ctr"/>
                      <a:r>
                        <a:rPr lang="zh-TW" altLang="en-US" dirty="0" smtClean="0"/>
                        <a:t>與</a:t>
                      </a:r>
                      <a:endParaRPr lang="en-US" altLang="zh-TW" dirty="0" smtClean="0"/>
                    </a:p>
                    <a:p>
                      <a:pPr algn="ctr"/>
                      <a:r>
                        <a:rPr lang="zh-TW" altLang="en-US" dirty="0" smtClean="0"/>
                        <a:t>匯款日期</a:t>
                      </a:r>
                      <a:endParaRPr lang="zh-TW" altLang="en-US" dirty="0"/>
                    </a:p>
                  </a:txBody>
                  <a:tcPr anchor="ctr"/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zh-TW" altLang="en-US" dirty="0" smtClean="0"/>
                        <a:t>產學合作</a:t>
                      </a:r>
                      <a:endParaRPr lang="en-US" altLang="zh-TW" dirty="0" smtClean="0"/>
                    </a:p>
                    <a:p>
                      <a:pPr algn="l"/>
                      <a:r>
                        <a:rPr lang="en-US" altLang="zh-TW" dirty="0" smtClean="0"/>
                        <a:t>(1)</a:t>
                      </a:r>
                      <a:r>
                        <a:rPr lang="zh-TW" altLang="en-US" dirty="0" smtClean="0"/>
                        <a:t>匯款日期、</a:t>
                      </a:r>
                      <a:endParaRPr lang="en-US" altLang="zh-TW" dirty="0" smtClean="0"/>
                    </a:p>
                    <a:p>
                      <a:pPr algn="l"/>
                      <a:r>
                        <a:rPr lang="en-US" altLang="zh-TW" dirty="0" smtClean="0"/>
                        <a:t>(2)</a:t>
                      </a:r>
                      <a:r>
                        <a:rPr lang="zh-TW" altLang="en-US" dirty="0" smtClean="0"/>
                        <a:t>合約執行起日、</a:t>
                      </a:r>
                      <a:r>
                        <a:rPr lang="en-US" altLang="zh-TW" dirty="0" smtClean="0"/>
                        <a:t>(3)</a:t>
                      </a:r>
                      <a:r>
                        <a:rPr lang="zh-TW" altLang="en-US" dirty="0" smtClean="0"/>
                        <a:t>合約簽署日</a:t>
                      </a:r>
                      <a:endParaRPr lang="en-US" altLang="zh-TW" dirty="0" smtClean="0"/>
                    </a:p>
                    <a:p>
                      <a:pPr algn="ctr"/>
                      <a:r>
                        <a:rPr lang="en-US" altLang="zh-TW" dirty="0" smtClean="0"/>
                        <a:t>2015.12.31</a:t>
                      </a:r>
                      <a:r>
                        <a:rPr lang="zh-TW" altLang="en-US" dirty="0" smtClean="0"/>
                        <a:t>止</a:t>
                      </a:r>
                      <a:endParaRPr lang="zh-TW" altLang="en-US" dirty="0"/>
                    </a:p>
                  </a:txBody>
                  <a:tcPr anchor="ctr">
                    <a:lnB w="12700" cap="flat" cmpd="sng" algn="ctr"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dirty="0" smtClean="0"/>
                        <a:t>一般</a:t>
                      </a:r>
                      <a:r>
                        <a:rPr lang="en-US" altLang="zh-TW" dirty="0" smtClean="0"/>
                        <a:t>/</a:t>
                      </a:r>
                      <a:r>
                        <a:rPr lang="zh-TW" altLang="en-US" dirty="0" smtClean="0"/>
                        <a:t>先期技轉</a:t>
                      </a:r>
                      <a:endParaRPr lang="en-US" altLang="zh-TW" dirty="0" smtClean="0"/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TW" dirty="0" smtClean="0"/>
                        <a:t>2015.12.31</a:t>
                      </a:r>
                      <a:r>
                        <a:rPr lang="zh-TW" altLang="en-US" dirty="0" smtClean="0"/>
                        <a:t>止</a:t>
                      </a:r>
                    </a:p>
                  </a:txBody>
                  <a:tcPr anchor="ctr">
                    <a:lnB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dirty="0" smtClean="0"/>
                        <a:t>產學合作、一般</a:t>
                      </a:r>
                      <a:r>
                        <a:rPr lang="en-US" altLang="zh-TW" dirty="0" smtClean="0"/>
                        <a:t>/</a:t>
                      </a:r>
                      <a:r>
                        <a:rPr lang="zh-TW" altLang="en-US" dirty="0" smtClean="0"/>
                        <a:t>先期技轉</a:t>
                      </a:r>
                      <a:endParaRPr lang="en-US" altLang="zh-TW" dirty="0" smtClean="0"/>
                    </a:p>
                    <a:p>
                      <a:pPr algn="ctr"/>
                      <a:r>
                        <a:rPr lang="en-US" altLang="zh-TW" dirty="0" smtClean="0"/>
                        <a:t>2016.01.01</a:t>
                      </a:r>
                      <a:r>
                        <a:rPr lang="zh-TW" altLang="en-US" dirty="0" smtClean="0"/>
                        <a:t>起</a:t>
                      </a:r>
                      <a:endParaRPr lang="zh-TW" altLang="en-US" dirty="0"/>
                    </a:p>
                  </a:txBody>
                  <a:tcPr anchor="ctr">
                    <a:lnB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88154">
                <a:tc>
                  <a:txBody>
                    <a:bodyPr/>
                    <a:lstStyle/>
                    <a:p>
                      <a:r>
                        <a:rPr lang="en-US" altLang="zh-TW" sz="1800" b="0" i="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A.</a:t>
                      </a:r>
                      <a:r>
                        <a:rPr lang="zh-TW" altLang="en-US" sz="1800" b="0" i="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資助機關回饋</a:t>
                      </a:r>
                      <a:endParaRPr lang="zh-TW" altLang="en-US" dirty="0"/>
                    </a:p>
                  </a:txBody>
                  <a:tcPr>
                    <a:lnR w="12700" cap="flat" cmpd="sng" algn="ctr"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dirty="0" smtClean="0">
                          <a:solidFill>
                            <a:schemeClr val="tx1"/>
                          </a:solidFill>
                        </a:rPr>
                        <a:t>20%</a:t>
                      </a:r>
                      <a:endParaRPr lang="zh-TW" altLang="en-US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800" dirty="0" smtClean="0">
                          <a:solidFill>
                            <a:schemeClr val="tx1"/>
                          </a:solidFill>
                        </a:rPr>
                        <a:t>N</a:t>
                      </a:r>
                      <a:endParaRPr lang="zh-TW" altLang="en-US" sz="18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TW" dirty="0" smtClean="0"/>
                        <a:t>20%</a:t>
                      </a:r>
                      <a:endParaRPr lang="zh-TW" altLang="en-US" dirty="0" smtClean="0"/>
                    </a:p>
                  </a:txBody>
                  <a:tcPr>
                    <a:lnL w="12700" cap="flat" cmpd="sng" algn="ctr"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TW" dirty="0" smtClean="0"/>
                        <a:t>20%</a:t>
                      </a:r>
                      <a:endParaRPr lang="zh-TW" altLang="en-US" dirty="0" smtClean="0"/>
                    </a:p>
                  </a:txBody>
                  <a:tcPr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</a:tr>
              <a:tr h="339301">
                <a:tc>
                  <a:txBody>
                    <a:bodyPr/>
                    <a:lstStyle/>
                    <a:p>
                      <a:r>
                        <a:rPr lang="en-US" altLang="zh-TW" sz="1800" b="0" i="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B.</a:t>
                      </a:r>
                      <a:r>
                        <a:rPr lang="zh-TW" altLang="en-US" sz="1800" b="0" i="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委託推廣服務費</a:t>
                      </a:r>
                      <a:endParaRPr lang="zh-TW" altLang="en-US" dirty="0"/>
                    </a:p>
                  </a:txBody>
                  <a:tcPr>
                    <a:lnR w="12700" cap="flat" cmpd="sng" algn="ctr"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800" b="0" i="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N</a:t>
                      </a:r>
                      <a:endParaRPr lang="zh-TW" altLang="en-US" sz="18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TW" sz="1800" dirty="0" smtClean="0">
                          <a:solidFill>
                            <a:schemeClr val="tx1"/>
                          </a:solidFill>
                        </a:rPr>
                        <a:t>N</a:t>
                      </a:r>
                      <a:endParaRPr lang="zh-TW" altLang="en-US" sz="1800" dirty="0" smtClean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1600" b="0" i="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依委託推廣合約比例</a:t>
                      </a:r>
                      <a:endParaRPr lang="zh-TW" altLang="en-US" sz="1600" dirty="0"/>
                    </a:p>
                  </a:txBody>
                  <a:tcPr>
                    <a:lnL w="12700" cap="flat" cmpd="sng" algn="ctr"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1600" b="0" i="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依委託推廣合約比例</a:t>
                      </a:r>
                      <a:endParaRPr lang="zh-TW" altLang="en-US" sz="1600" dirty="0"/>
                    </a:p>
                  </a:txBody>
                  <a:tcPr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</a:tr>
              <a:tr h="345551">
                <a:tc>
                  <a:txBody>
                    <a:bodyPr/>
                    <a:lstStyle/>
                    <a:p>
                      <a:r>
                        <a:rPr lang="en-US" altLang="zh-TW" sz="1800" b="0" i="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C.</a:t>
                      </a:r>
                      <a:r>
                        <a:rPr lang="zh-TW" altLang="en-US" sz="1800" b="0" i="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專利費用</a:t>
                      </a:r>
                      <a:endParaRPr lang="zh-TW" altLang="en-US" dirty="0"/>
                    </a:p>
                  </a:txBody>
                  <a:tcPr>
                    <a:lnR w="12700" cap="flat" cmpd="sng" algn="ctr"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800" b="0" i="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N</a:t>
                      </a:r>
                      <a:endParaRPr lang="zh-TW" altLang="en-US" sz="18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TW" sz="1800" dirty="0" smtClean="0">
                          <a:solidFill>
                            <a:schemeClr val="tx1"/>
                          </a:solidFill>
                        </a:rPr>
                        <a:t>N</a:t>
                      </a:r>
                      <a:endParaRPr lang="zh-TW" altLang="en-US" sz="1800" dirty="0" smtClean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1800" b="0" i="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專利成本</a:t>
                      </a:r>
                      <a:endParaRPr lang="zh-TW" altLang="en-US" dirty="0"/>
                    </a:p>
                  </a:txBody>
                  <a:tcPr>
                    <a:lnL w="12700" cap="flat" cmpd="sng" algn="ctr"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1800" b="0" i="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專利成本</a:t>
                      </a:r>
                      <a:endParaRPr lang="zh-TW" altLang="en-US" dirty="0"/>
                    </a:p>
                  </a:txBody>
                  <a:tcPr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45551">
                <a:tc>
                  <a:txBody>
                    <a:bodyPr/>
                    <a:lstStyle/>
                    <a:p>
                      <a:r>
                        <a:rPr lang="en-US" altLang="zh-TW" sz="1800" b="0" i="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D.</a:t>
                      </a:r>
                      <a:r>
                        <a:rPr lang="zh-TW" altLang="en-US" sz="1800" b="0" i="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技術發明人</a:t>
                      </a:r>
                      <a:endParaRPr lang="zh-TW" altLang="en-US" dirty="0"/>
                    </a:p>
                  </a:txBody>
                  <a:tcPr>
                    <a:lnR w="12700" cap="flat" cmpd="sng" algn="ctr"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dirty="0" smtClean="0">
                          <a:solidFill>
                            <a:schemeClr val="tx1"/>
                          </a:solidFill>
                        </a:rPr>
                        <a:t>66%</a:t>
                      </a:r>
                      <a:endParaRPr lang="zh-TW" altLang="en-US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dirty="0" smtClean="0">
                          <a:solidFill>
                            <a:schemeClr val="tx1"/>
                          </a:solidFill>
                        </a:rPr>
                        <a:t>83%</a:t>
                      </a:r>
                      <a:endParaRPr lang="zh-TW" altLang="en-US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dirty="0" smtClean="0"/>
                        <a:t>50%</a:t>
                      </a:r>
                      <a:endParaRPr lang="zh-TW" altLang="en-US" dirty="0"/>
                    </a:p>
                  </a:txBody>
                  <a:tcPr>
                    <a:lnL w="12700" cap="flat" cmpd="sng" algn="ctr"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dirty="0" smtClean="0"/>
                        <a:t>50%</a:t>
                      </a:r>
                      <a:endParaRPr lang="zh-TW" alt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</a:tr>
              <a:tr h="345551">
                <a:tc>
                  <a:txBody>
                    <a:bodyPr/>
                    <a:lstStyle/>
                    <a:p>
                      <a:r>
                        <a:rPr lang="en-US" altLang="zh-TW" sz="1800" b="0" i="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E.</a:t>
                      </a:r>
                      <a:r>
                        <a:rPr lang="zh-TW" altLang="en-US" sz="1800" b="0" i="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校方</a:t>
                      </a:r>
                      <a:endParaRPr lang="zh-TW" altLang="en-US" dirty="0"/>
                    </a:p>
                  </a:txBody>
                  <a:tcPr>
                    <a:lnR w="12700" cap="flat" cmpd="sng" algn="ctr"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dirty="0" smtClean="0">
                          <a:solidFill>
                            <a:schemeClr val="tx1"/>
                          </a:solidFill>
                        </a:rPr>
                        <a:t>10.29%</a:t>
                      </a:r>
                      <a:endParaRPr lang="zh-TW" altLang="en-US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dirty="0" smtClean="0">
                          <a:solidFill>
                            <a:schemeClr val="tx1"/>
                          </a:solidFill>
                        </a:rPr>
                        <a:t>13.29%</a:t>
                      </a:r>
                      <a:endParaRPr lang="zh-TW" altLang="en-US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dirty="0" smtClean="0">
                          <a:solidFill>
                            <a:srgbClr val="FF0000"/>
                          </a:solidFill>
                        </a:rPr>
                        <a:t>40%</a:t>
                      </a:r>
                      <a:endParaRPr lang="zh-TW" altLang="en-US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dirty="0" smtClean="0">
                          <a:solidFill>
                            <a:srgbClr val="FF0000"/>
                          </a:solidFill>
                        </a:rPr>
                        <a:t>35%</a:t>
                      </a:r>
                      <a:endParaRPr lang="zh-TW" altLang="en-US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</a:tr>
              <a:tr h="377678">
                <a:tc>
                  <a:txBody>
                    <a:bodyPr/>
                    <a:lstStyle/>
                    <a:p>
                      <a:r>
                        <a:rPr lang="en-US" altLang="zh-TW" sz="1800" b="0" i="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F.</a:t>
                      </a:r>
                      <a:r>
                        <a:rPr lang="zh-TW" altLang="en-US" sz="1800" b="0" i="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院 </a:t>
                      </a:r>
                      <a:r>
                        <a:rPr lang="en-US" altLang="zh-TW" sz="1800" b="0" i="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/ </a:t>
                      </a:r>
                      <a:r>
                        <a:rPr lang="zh-TW" altLang="en-US" sz="1800" b="0" i="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系所或中心</a:t>
                      </a:r>
                      <a:endParaRPr lang="zh-TW" altLang="en-US" dirty="0"/>
                    </a:p>
                  </a:txBody>
                  <a:tcPr>
                    <a:lnR w="12700" cap="flat" cmpd="sng" algn="ctr"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TW" dirty="0" smtClean="0">
                          <a:solidFill>
                            <a:schemeClr val="tx1"/>
                          </a:solidFill>
                        </a:rPr>
                        <a:t>3.71%</a:t>
                      </a:r>
                      <a:endParaRPr lang="zh-TW" altLang="en-US" dirty="0" smtClean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TW" dirty="0" smtClean="0">
                          <a:solidFill>
                            <a:schemeClr val="tx1"/>
                          </a:solidFill>
                        </a:rPr>
                        <a:t>3.71%</a:t>
                      </a:r>
                      <a:endParaRPr lang="zh-TW" altLang="en-US" dirty="0" smtClean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dirty="0" smtClean="0"/>
                        <a:t>3%</a:t>
                      </a:r>
                      <a:endParaRPr lang="zh-TW" altLang="en-US" dirty="0"/>
                    </a:p>
                  </a:txBody>
                  <a:tcPr>
                    <a:lnL w="12700" cap="flat" cmpd="sng" algn="ctr"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dirty="0" smtClean="0"/>
                        <a:t>3%</a:t>
                      </a:r>
                      <a:endParaRPr lang="zh-TW" alt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</a:tr>
              <a:tr h="345551">
                <a:tc>
                  <a:txBody>
                    <a:bodyPr/>
                    <a:lstStyle/>
                    <a:p>
                      <a:r>
                        <a:rPr lang="en-US" altLang="zh-TW" sz="1800" b="0" i="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G.</a:t>
                      </a:r>
                      <a:r>
                        <a:rPr lang="zh-TW" altLang="en-US" sz="1800" b="0" i="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智財組</a:t>
                      </a:r>
                      <a:endParaRPr lang="zh-TW" altLang="en-US" dirty="0"/>
                    </a:p>
                  </a:txBody>
                  <a:tcPr>
                    <a:lnR w="12700" cap="flat" cmpd="sng" algn="ctr"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TW" dirty="0" smtClean="0">
                          <a:solidFill>
                            <a:schemeClr val="tx1"/>
                          </a:solidFill>
                        </a:rPr>
                        <a:t>0%</a:t>
                      </a:r>
                      <a:endParaRPr lang="zh-TW" altLang="en-US" dirty="0" smtClean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dirty="0" smtClean="0">
                          <a:solidFill>
                            <a:schemeClr val="tx1"/>
                          </a:solidFill>
                        </a:rPr>
                        <a:t>0%</a:t>
                      </a:r>
                      <a:endParaRPr lang="zh-TW" altLang="en-US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dirty="0" smtClean="0">
                          <a:solidFill>
                            <a:srgbClr val="FF0000"/>
                          </a:solidFill>
                        </a:rPr>
                        <a:t>7%</a:t>
                      </a:r>
                      <a:endParaRPr lang="zh-TW" altLang="en-US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dirty="0" smtClean="0">
                          <a:solidFill>
                            <a:srgbClr val="FF0000"/>
                          </a:solidFill>
                        </a:rPr>
                        <a:t>12%</a:t>
                      </a:r>
                      <a:endParaRPr lang="zh-TW" altLang="en-US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96431">
                <a:tc>
                  <a:txBody>
                    <a:bodyPr/>
                    <a:lstStyle/>
                    <a:p>
                      <a:endParaRPr lang="zh-TW" altLang="en-US" dirty="0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TW" sz="1800" b="0" i="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A</a:t>
                      </a:r>
                      <a:r>
                        <a:rPr lang="zh-TW" altLang="en-US" sz="1800" b="0" i="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至</a:t>
                      </a:r>
                      <a:r>
                        <a:rPr lang="en-US" altLang="zh-TW" sz="1800" b="0" i="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G</a:t>
                      </a:r>
                      <a:r>
                        <a:rPr lang="zh-TW" altLang="en-US" sz="1800" b="0" i="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合計</a:t>
                      </a:r>
                      <a:r>
                        <a:rPr lang="en-US" altLang="zh-TW" sz="1800" b="0" i="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100%</a:t>
                      </a:r>
                      <a:endParaRPr lang="zh-TW" altLang="en-US" dirty="0" smtClean="0"/>
                    </a:p>
                  </a:txBody>
                  <a:tcPr anchor="ctr">
                    <a:lnT w="12700" cap="flat" cmpd="sng" algn="ctr"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1800" b="0" i="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須先扣除</a:t>
                      </a:r>
                      <a:r>
                        <a:rPr lang="en-US" altLang="zh-TW" sz="1800" b="0" i="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A</a:t>
                      </a:r>
                      <a:r>
                        <a:rPr lang="zh-TW" altLang="en-US" sz="1800" b="0" i="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至</a:t>
                      </a:r>
                      <a:r>
                        <a:rPr lang="en-US" altLang="zh-TW" sz="1800" b="0" i="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C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TW" sz="1800" b="0" i="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D</a:t>
                      </a:r>
                      <a:r>
                        <a:rPr lang="zh-TW" altLang="en-US" sz="1800" b="0" i="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至</a:t>
                      </a:r>
                      <a:r>
                        <a:rPr lang="en-US" altLang="zh-TW" sz="1800" b="0" i="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G</a:t>
                      </a:r>
                      <a:r>
                        <a:rPr lang="zh-TW" altLang="en-US" sz="1800" b="0" i="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合計</a:t>
                      </a:r>
                      <a:r>
                        <a:rPr lang="en-US" altLang="zh-TW" sz="1800" b="0" i="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100%</a:t>
                      </a:r>
                      <a:endParaRPr lang="zh-TW" altLang="en-US" dirty="0" smtClean="0"/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1800" b="0" i="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須先扣除</a:t>
                      </a:r>
                      <a:r>
                        <a:rPr lang="en-US" altLang="zh-TW" sz="1800" b="0" i="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A</a:t>
                      </a:r>
                      <a:r>
                        <a:rPr lang="zh-TW" altLang="en-US" sz="1800" b="0" i="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至</a:t>
                      </a:r>
                      <a:r>
                        <a:rPr lang="en-US" altLang="zh-TW" sz="1800" b="0" i="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C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TW" sz="1800" b="0" i="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D</a:t>
                      </a:r>
                      <a:r>
                        <a:rPr lang="zh-TW" altLang="en-US" sz="1800" b="0" i="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至</a:t>
                      </a:r>
                      <a:r>
                        <a:rPr lang="en-US" altLang="zh-TW" sz="1800" b="0" i="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G</a:t>
                      </a:r>
                      <a:r>
                        <a:rPr lang="zh-TW" altLang="en-US" sz="1800" b="0" i="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合計</a:t>
                      </a:r>
                      <a:r>
                        <a:rPr lang="en-US" altLang="zh-TW" sz="1800" b="0" i="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100%</a:t>
                      </a:r>
                      <a:endParaRPr lang="zh-TW" altLang="en-US" dirty="0" smtClean="0"/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</a:tr>
            </a:tbl>
          </a:graphicData>
        </a:graphic>
      </p:graphicFrame>
      <p:sp>
        <p:nvSpPr>
          <p:cNvPr id="12" name="標題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lvl="1" algn="ctr"/>
            <a:r>
              <a:rPr lang="zh-TW" altLang="en-US" sz="44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itchFamily="65" charset="-120"/>
                <a:ea typeface="標楷體" pitchFamily="65" charset="-120"/>
              </a:rPr>
              <a:t>技轉金分配適用比例說明</a:t>
            </a:r>
            <a:endParaRPr lang="en-US" altLang="zh-TW" sz="4400" b="1" dirty="0" smtClean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標楷體" pitchFamily="65" charset="-120"/>
              <a:ea typeface="標楷體" pitchFamily="65" charset="-12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CC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357158" y="1357298"/>
            <a:ext cx="8786842" cy="5286412"/>
          </a:xfrm>
        </p:spPr>
        <p:txBody>
          <a:bodyPr/>
          <a:lstStyle/>
          <a:p>
            <a:pPr>
              <a:buNone/>
            </a:pPr>
            <a:endParaRPr lang="zh-TW" altLang="en-US" dirty="0" smtClean="0"/>
          </a:p>
          <a:p>
            <a:endParaRPr lang="en-US" altLang="zh-TW" dirty="0" smtClean="0"/>
          </a:p>
        </p:txBody>
      </p:sp>
      <p:sp>
        <p:nvSpPr>
          <p:cNvPr id="12" name="標題 1"/>
          <p:cNvSpPr>
            <a:spLocks noGrp="1"/>
          </p:cNvSpPr>
          <p:nvPr>
            <p:ph type="title"/>
          </p:nvPr>
        </p:nvSpPr>
        <p:spPr>
          <a:xfrm>
            <a:off x="428596" y="214290"/>
            <a:ext cx="8229600" cy="1143000"/>
          </a:xfrm>
        </p:spPr>
        <p:txBody>
          <a:bodyPr>
            <a:normAutofit/>
          </a:bodyPr>
          <a:lstStyle/>
          <a:p>
            <a:pPr lvl="1" algn="ctr"/>
            <a:r>
              <a:rPr lang="zh-TW" altLang="en-US" sz="44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itchFamily="65" charset="-120"/>
                <a:ea typeface="標楷體" pitchFamily="65" charset="-120"/>
              </a:rPr>
              <a:t>技轉金分配適用比例說明</a:t>
            </a:r>
            <a:r>
              <a:rPr lang="en-US" altLang="zh-TW" sz="44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itchFamily="65" charset="-120"/>
                <a:ea typeface="標楷體" pitchFamily="65" charset="-120"/>
              </a:rPr>
              <a:t>-</a:t>
            </a:r>
            <a:r>
              <a:rPr lang="zh-TW" altLang="en-US" sz="44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itchFamily="65" charset="-120"/>
                <a:ea typeface="標楷體" pitchFamily="65" charset="-120"/>
              </a:rPr>
              <a:t>舉例</a:t>
            </a:r>
            <a:endParaRPr lang="en-US" altLang="zh-TW" sz="4400" b="1" dirty="0" smtClean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5" name="文字方塊 4"/>
          <p:cNvSpPr txBox="1"/>
          <p:nvPr/>
        </p:nvSpPr>
        <p:spPr>
          <a:xfrm>
            <a:off x="214282" y="1142984"/>
            <a:ext cx="8643998" cy="33855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2800" b="1" dirty="0" smtClean="0">
                <a:solidFill>
                  <a:srgbClr val="C00000"/>
                </a:solidFill>
              </a:rPr>
              <a:t>一般技轉</a:t>
            </a:r>
            <a:r>
              <a:rPr lang="en-US" altLang="zh-TW" sz="2800" b="1" dirty="0" smtClean="0">
                <a:solidFill>
                  <a:srgbClr val="C00000"/>
                </a:solidFill>
              </a:rPr>
              <a:t>/</a:t>
            </a:r>
            <a:r>
              <a:rPr lang="zh-TW" altLang="en-US" sz="2800" b="1" dirty="0" smtClean="0">
                <a:solidFill>
                  <a:srgbClr val="C00000"/>
                </a:solidFill>
              </a:rPr>
              <a:t>先期技轉案件：</a:t>
            </a:r>
            <a:endParaRPr lang="en-US" altLang="zh-TW" sz="2800" b="1" dirty="0" smtClean="0">
              <a:solidFill>
                <a:srgbClr val="C00000"/>
              </a:solidFill>
            </a:endParaRPr>
          </a:p>
          <a:p>
            <a:pPr marL="457200" indent="-457200">
              <a:buFont typeface="+mj-lt"/>
              <a:buAutoNum type="arabicPeriod"/>
            </a:pPr>
            <a:r>
              <a:rPr lang="zh-TW" altLang="en-US" sz="2000" dirty="0" smtClean="0"/>
              <a:t>若</a:t>
            </a:r>
            <a:r>
              <a:rPr lang="en-US" altLang="zh-TW" sz="2000" dirty="0" smtClean="0"/>
              <a:t>A</a:t>
            </a:r>
            <a:r>
              <a:rPr lang="zh-TW" altLang="en-US" sz="2000" dirty="0" smtClean="0"/>
              <a:t>教授與</a:t>
            </a:r>
            <a:r>
              <a:rPr lang="en-US" altLang="zh-TW" sz="2000" dirty="0" smtClean="0"/>
              <a:t>X</a:t>
            </a:r>
            <a:r>
              <a:rPr lang="zh-TW" altLang="en-US" sz="2000" dirty="0" smtClean="0"/>
              <a:t>廠商簽署專利授權合約，授權金為</a:t>
            </a:r>
            <a:r>
              <a:rPr lang="en-US" altLang="zh-TW" sz="2000" dirty="0" smtClean="0"/>
              <a:t>100</a:t>
            </a:r>
            <a:r>
              <a:rPr lang="zh-TW" altLang="en-US" sz="2000" dirty="0" smtClean="0"/>
              <a:t>萬，約定一次收款，廠商匯款日期為</a:t>
            </a:r>
            <a:r>
              <a:rPr lang="en-US" altLang="zh-TW" sz="2000" b="1" dirty="0" smtClean="0">
                <a:solidFill>
                  <a:srgbClr val="FF0000"/>
                </a:solidFill>
              </a:rPr>
              <a:t>2016</a:t>
            </a:r>
            <a:r>
              <a:rPr lang="zh-TW" altLang="en-US" sz="2000" b="1" dirty="0" smtClean="0">
                <a:solidFill>
                  <a:srgbClr val="FF0000"/>
                </a:solidFill>
              </a:rPr>
              <a:t>年</a:t>
            </a:r>
            <a:r>
              <a:rPr lang="en-US" altLang="zh-TW" sz="2000" b="1" dirty="0" smtClean="0">
                <a:solidFill>
                  <a:srgbClr val="FF0000"/>
                </a:solidFill>
              </a:rPr>
              <a:t>1</a:t>
            </a:r>
            <a:r>
              <a:rPr lang="zh-TW" altLang="en-US" sz="2000" b="1" dirty="0" smtClean="0">
                <a:solidFill>
                  <a:srgbClr val="FF0000"/>
                </a:solidFill>
              </a:rPr>
              <a:t>月</a:t>
            </a:r>
            <a:r>
              <a:rPr lang="en-US" altLang="zh-TW" sz="2000" b="1" dirty="0" smtClean="0">
                <a:solidFill>
                  <a:srgbClr val="FF0000"/>
                </a:solidFill>
              </a:rPr>
              <a:t>1</a:t>
            </a:r>
            <a:r>
              <a:rPr lang="zh-TW" altLang="en-US" sz="2000" b="1" dirty="0" smtClean="0">
                <a:solidFill>
                  <a:srgbClr val="FF0000"/>
                </a:solidFill>
              </a:rPr>
              <a:t>日</a:t>
            </a:r>
            <a:r>
              <a:rPr lang="zh-TW" altLang="en-US" sz="2000" dirty="0" smtClean="0"/>
              <a:t>，此時該專利成本已支出</a:t>
            </a:r>
            <a:r>
              <a:rPr lang="en-US" altLang="zh-TW" sz="2000" dirty="0" smtClean="0"/>
              <a:t>20</a:t>
            </a:r>
            <a:r>
              <a:rPr lang="zh-TW" altLang="en-US" sz="2000" dirty="0" smtClean="0"/>
              <a:t>萬元</a:t>
            </a:r>
            <a:r>
              <a:rPr lang="en-US" altLang="zh-TW" sz="2000" dirty="0" smtClean="0"/>
              <a:t>(</a:t>
            </a:r>
            <a:r>
              <a:rPr lang="zh-TW" altLang="en-US" sz="2000" dirty="0" smtClean="0"/>
              <a:t>校方分攤</a:t>
            </a:r>
            <a:r>
              <a:rPr lang="en-US" altLang="zh-TW" sz="2000" dirty="0" smtClean="0"/>
              <a:t>16</a:t>
            </a:r>
            <a:r>
              <a:rPr lang="zh-TW" altLang="en-US" sz="2000" dirty="0" smtClean="0"/>
              <a:t>萬、發明人分攤</a:t>
            </a:r>
            <a:r>
              <a:rPr lang="en-US" altLang="zh-TW" sz="2000" dirty="0" smtClean="0"/>
              <a:t>4</a:t>
            </a:r>
            <a:r>
              <a:rPr lang="zh-TW" altLang="en-US" sz="2000" dirty="0" smtClean="0"/>
              <a:t>萬元</a:t>
            </a:r>
            <a:r>
              <a:rPr lang="en-US" altLang="zh-TW" sz="2000" dirty="0" smtClean="0"/>
              <a:t>)</a:t>
            </a:r>
            <a:r>
              <a:rPr lang="zh-TW" altLang="en-US" sz="2000" dirty="0" smtClean="0"/>
              <a:t>：</a:t>
            </a:r>
            <a:endParaRPr lang="en-US" altLang="zh-TW" sz="2000" dirty="0" smtClean="0"/>
          </a:p>
          <a:p>
            <a:endParaRPr lang="en-US" altLang="zh-TW" dirty="0" smtClean="0"/>
          </a:p>
          <a:p>
            <a:endParaRPr lang="en-US" altLang="zh-TW" dirty="0" smtClean="0"/>
          </a:p>
          <a:p>
            <a:endParaRPr lang="en-US" altLang="zh-TW" dirty="0" smtClean="0"/>
          </a:p>
          <a:p>
            <a:endParaRPr lang="en-US" altLang="zh-TW" dirty="0" smtClean="0"/>
          </a:p>
          <a:p>
            <a:endParaRPr lang="en-US" altLang="zh-TW" dirty="0" smtClean="0"/>
          </a:p>
          <a:p>
            <a:endParaRPr lang="en-US" altLang="zh-TW" dirty="0" smtClean="0"/>
          </a:p>
          <a:p>
            <a:endParaRPr lang="en-US" altLang="zh-TW" dirty="0" smtClean="0"/>
          </a:p>
        </p:txBody>
      </p:sp>
      <p:graphicFrame>
        <p:nvGraphicFramePr>
          <p:cNvPr id="6" name="表格 5"/>
          <p:cNvGraphicFramePr>
            <a:graphicFrameLocks noGrp="1"/>
          </p:cNvGraphicFramePr>
          <p:nvPr/>
        </p:nvGraphicFramePr>
        <p:xfrm>
          <a:off x="142844" y="2786058"/>
          <a:ext cx="4857752" cy="36017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285984"/>
                <a:gridCol w="1285884"/>
                <a:gridCol w="1285884"/>
              </a:tblGrid>
              <a:tr h="370840">
                <a:tc gridSpan="3">
                  <a:txBody>
                    <a:bodyPr/>
                    <a:lstStyle/>
                    <a:p>
                      <a:pPr algn="ctr"/>
                      <a:r>
                        <a:rPr lang="zh-TW" altLang="en-US" sz="1800" dirty="0" smtClean="0"/>
                        <a:t>匯款日期為 </a:t>
                      </a:r>
                      <a:r>
                        <a:rPr lang="en-US" altLang="zh-TW" sz="1800" b="1" dirty="0" smtClean="0">
                          <a:solidFill>
                            <a:srgbClr val="FF0000"/>
                          </a:solidFill>
                        </a:rPr>
                        <a:t>2016</a:t>
                      </a:r>
                      <a:r>
                        <a:rPr lang="zh-TW" altLang="en-US" sz="1800" b="1" dirty="0" smtClean="0">
                          <a:solidFill>
                            <a:srgbClr val="FF0000"/>
                          </a:solidFill>
                        </a:rPr>
                        <a:t>年</a:t>
                      </a:r>
                      <a:r>
                        <a:rPr lang="en-US" altLang="zh-TW" sz="1800" b="1" dirty="0" smtClean="0">
                          <a:solidFill>
                            <a:srgbClr val="FF0000"/>
                          </a:solidFill>
                        </a:rPr>
                        <a:t>1</a:t>
                      </a:r>
                      <a:r>
                        <a:rPr lang="zh-TW" altLang="en-US" sz="1800" b="1" dirty="0" smtClean="0">
                          <a:solidFill>
                            <a:srgbClr val="FF0000"/>
                          </a:solidFill>
                        </a:rPr>
                        <a:t>月</a:t>
                      </a:r>
                      <a:r>
                        <a:rPr lang="en-US" altLang="zh-TW" sz="1800" b="1" dirty="0" smtClean="0">
                          <a:solidFill>
                            <a:srgbClr val="FF0000"/>
                          </a:solidFill>
                        </a:rPr>
                        <a:t>1</a:t>
                      </a:r>
                      <a:r>
                        <a:rPr lang="zh-TW" altLang="en-US" sz="1800" b="1" dirty="0" smtClean="0">
                          <a:solidFill>
                            <a:srgbClr val="FF0000"/>
                          </a:solidFill>
                        </a:rPr>
                        <a:t>日</a:t>
                      </a:r>
                      <a:endParaRPr lang="zh-TW" altLang="en-U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zh-TW" altLang="en-U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altLang="zh-TW" dirty="0" smtClean="0"/>
                    </a:p>
                  </a:txBody>
                  <a:tcPr/>
                </a:tc>
              </a:tr>
              <a:tr h="360052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TW" dirty="0" smtClean="0"/>
                        <a:t>A.</a:t>
                      </a:r>
                      <a:r>
                        <a:rPr lang="zh-TW" altLang="en-US" dirty="0" smtClean="0"/>
                        <a:t>資助機關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TW" dirty="0" smtClean="0"/>
                        <a:t>200,000</a:t>
                      </a:r>
                      <a:r>
                        <a:rPr lang="zh-TW" altLang="en-US" dirty="0" smtClean="0"/>
                        <a:t>元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TW" dirty="0" smtClean="0"/>
                        <a:t>N</a:t>
                      </a:r>
                      <a:endParaRPr lang="zh-TW" alt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altLang="zh-TW" sz="1800" b="0" i="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B.</a:t>
                      </a:r>
                      <a:r>
                        <a:rPr lang="zh-TW" altLang="en-US" sz="1800" b="0" i="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委託推廣服務費</a:t>
                      </a:r>
                      <a:endParaRPr lang="zh-TW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dirty="0" smtClean="0"/>
                        <a:t>依合約</a:t>
                      </a:r>
                      <a:endParaRPr lang="zh-TW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dirty="0" smtClean="0"/>
                        <a:t>依合約</a:t>
                      </a:r>
                      <a:endParaRPr lang="zh-TW" alt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TW" sz="1800" b="0" i="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C.</a:t>
                      </a:r>
                      <a:r>
                        <a:rPr lang="zh-TW" altLang="en-US" sz="1800" b="0" i="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專利費用</a:t>
                      </a:r>
                      <a:r>
                        <a:rPr lang="en-US" altLang="zh-TW" dirty="0" smtClean="0"/>
                        <a:t>(</a:t>
                      </a:r>
                      <a:r>
                        <a:rPr lang="zh-TW" altLang="en-US" dirty="0" smtClean="0"/>
                        <a:t>校方分攤</a:t>
                      </a:r>
                      <a:r>
                        <a:rPr lang="en-US" altLang="zh-TW" dirty="0" smtClean="0"/>
                        <a:t>)</a:t>
                      </a:r>
                      <a:endParaRPr lang="zh-TW" altLang="en-US" dirty="0" smtClean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TW" dirty="0" smtClean="0"/>
                        <a:t>160,000</a:t>
                      </a:r>
                      <a:r>
                        <a:rPr lang="zh-TW" altLang="en-US" dirty="0" smtClean="0"/>
                        <a:t>元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TW" dirty="0" smtClean="0"/>
                        <a:t>160,000</a:t>
                      </a:r>
                      <a:r>
                        <a:rPr lang="zh-TW" altLang="en-US" dirty="0" smtClean="0"/>
                        <a:t>元</a:t>
                      </a: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TW" sz="1800" b="0" i="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C.</a:t>
                      </a:r>
                      <a:r>
                        <a:rPr lang="zh-TW" altLang="en-US" sz="1800" b="0" i="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專利費用</a:t>
                      </a:r>
                      <a:r>
                        <a:rPr lang="en-US" altLang="zh-TW" dirty="0" smtClean="0"/>
                        <a:t>(</a:t>
                      </a:r>
                      <a:r>
                        <a:rPr lang="zh-TW" altLang="en-US" dirty="0" smtClean="0"/>
                        <a:t>發明人分攤</a:t>
                      </a:r>
                      <a:r>
                        <a:rPr lang="en-US" altLang="zh-TW" dirty="0" smtClean="0"/>
                        <a:t>)</a:t>
                      </a:r>
                      <a:r>
                        <a:rPr lang="en-US" altLang="zh-TW" dirty="0" smtClean="0">
                          <a:solidFill>
                            <a:srgbClr val="FF0000"/>
                          </a:solidFill>
                        </a:rPr>
                        <a:t> A</a:t>
                      </a:r>
                      <a:r>
                        <a:rPr lang="zh-TW" altLang="en-US" dirty="0" smtClean="0">
                          <a:solidFill>
                            <a:srgbClr val="FF0000"/>
                          </a:solidFill>
                        </a:rPr>
                        <a:t>教授</a:t>
                      </a:r>
                      <a:endParaRPr lang="en-US" altLang="zh-TW" dirty="0" smtClean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TW" dirty="0" smtClean="0"/>
                        <a:t>40,000</a:t>
                      </a:r>
                      <a:r>
                        <a:rPr lang="zh-TW" altLang="en-US" dirty="0" smtClean="0"/>
                        <a:t>元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TW" dirty="0" smtClean="0"/>
                        <a:t>40,000</a:t>
                      </a:r>
                      <a:r>
                        <a:rPr lang="zh-TW" altLang="en-US" dirty="0" smtClean="0"/>
                        <a:t>元</a:t>
                      </a: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TW" sz="1800" b="0" i="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D.</a:t>
                      </a:r>
                      <a:r>
                        <a:rPr lang="zh-TW" altLang="en-US" sz="1800" b="0" i="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技術發明人</a:t>
                      </a:r>
                      <a:r>
                        <a:rPr lang="en-US" altLang="zh-TW" dirty="0" smtClean="0">
                          <a:solidFill>
                            <a:srgbClr val="FF0000"/>
                          </a:solidFill>
                        </a:rPr>
                        <a:t>A</a:t>
                      </a:r>
                      <a:r>
                        <a:rPr lang="zh-TW" altLang="en-US" dirty="0" smtClean="0">
                          <a:solidFill>
                            <a:srgbClr val="FF0000"/>
                          </a:solidFill>
                        </a:rPr>
                        <a:t>教授</a:t>
                      </a:r>
                      <a:endParaRPr lang="zh-TW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TW" dirty="0" smtClean="0"/>
                        <a:t>300,000</a:t>
                      </a:r>
                      <a:r>
                        <a:rPr lang="zh-TW" altLang="en-US" dirty="0" smtClean="0"/>
                        <a:t>元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TW" dirty="0" smtClean="0"/>
                        <a:t>400,000</a:t>
                      </a:r>
                      <a:r>
                        <a:rPr lang="zh-TW" altLang="en-US" dirty="0" smtClean="0"/>
                        <a:t>元</a:t>
                      </a: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altLang="zh-TW" sz="1800" b="0" i="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E.</a:t>
                      </a:r>
                      <a:r>
                        <a:rPr lang="zh-TW" altLang="en-US" sz="1800" b="0" i="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校方</a:t>
                      </a:r>
                      <a:endParaRPr lang="zh-TW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TW" dirty="0" smtClean="0"/>
                        <a:t>210,000</a:t>
                      </a:r>
                      <a:r>
                        <a:rPr lang="zh-TW" altLang="en-US" dirty="0" smtClean="0"/>
                        <a:t>元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TW" dirty="0" smtClean="0"/>
                        <a:t>280,000</a:t>
                      </a:r>
                      <a:r>
                        <a:rPr lang="zh-TW" altLang="en-US" dirty="0" smtClean="0"/>
                        <a:t>元</a:t>
                      </a: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altLang="zh-TW" sz="1800" b="0" i="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F.</a:t>
                      </a:r>
                      <a:r>
                        <a:rPr lang="zh-TW" altLang="en-US" sz="1800" b="0" i="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院 </a:t>
                      </a:r>
                      <a:r>
                        <a:rPr lang="en-US" altLang="zh-TW" sz="1800" b="0" i="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/ </a:t>
                      </a:r>
                      <a:r>
                        <a:rPr lang="zh-TW" altLang="en-US" sz="1800" b="0" i="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系所或中心</a:t>
                      </a:r>
                      <a:endParaRPr lang="zh-TW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TW" dirty="0" smtClean="0"/>
                        <a:t>18,000</a:t>
                      </a:r>
                      <a:r>
                        <a:rPr lang="zh-TW" altLang="en-US" dirty="0" smtClean="0"/>
                        <a:t>元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TW" dirty="0" smtClean="0"/>
                        <a:t>24,000</a:t>
                      </a:r>
                      <a:r>
                        <a:rPr lang="zh-TW" altLang="en-US" dirty="0" smtClean="0"/>
                        <a:t>元</a:t>
                      </a: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TW" sz="1800" b="0" i="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G.</a:t>
                      </a:r>
                      <a:r>
                        <a:rPr lang="zh-TW" altLang="en-US" sz="1800" b="0" i="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智財組</a:t>
                      </a:r>
                      <a:endParaRPr lang="zh-TW" altLang="en-US" dirty="0" smtClean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TW" dirty="0" smtClean="0"/>
                        <a:t>72,000</a:t>
                      </a:r>
                      <a:r>
                        <a:rPr lang="zh-TW" altLang="en-US" dirty="0" smtClean="0"/>
                        <a:t>元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dirty="0" smtClean="0"/>
                        <a:t>96,000</a:t>
                      </a:r>
                      <a:r>
                        <a:rPr lang="zh-TW" altLang="en-US" dirty="0" smtClean="0"/>
                        <a:t>元</a:t>
                      </a:r>
                      <a:endParaRPr lang="zh-TW" altLang="en-US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9" name="文字方塊 8"/>
          <p:cNvSpPr txBox="1"/>
          <p:nvPr/>
        </p:nvSpPr>
        <p:spPr>
          <a:xfrm>
            <a:off x="5000628" y="2714620"/>
            <a:ext cx="4143372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b="1" dirty="0" smtClean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結果：</a:t>
            </a:r>
            <a:endParaRPr lang="en-US" altLang="zh-TW" b="1" dirty="0" smtClean="0">
              <a:solidFill>
                <a:srgbClr val="92D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342900" indent="-342900">
              <a:buFont typeface="+mj-lt"/>
              <a:buAutoNum type="arabicParenR"/>
            </a:pPr>
            <a:r>
              <a:rPr lang="zh-TW" altLang="en-US" dirty="0" smtClean="0"/>
              <a:t>專利</a:t>
            </a:r>
            <a:r>
              <a:rPr lang="zh-TW" altLang="en-US" dirty="0" smtClean="0">
                <a:solidFill>
                  <a:srgbClr val="FF0000"/>
                </a:solidFill>
              </a:rPr>
              <a:t>有</a:t>
            </a:r>
            <a:r>
              <a:rPr lang="zh-TW" altLang="en-US" dirty="0" smtClean="0"/>
              <a:t>資助機關補助：</a:t>
            </a:r>
            <a:r>
              <a:rPr lang="en-US" altLang="zh-TW" dirty="0" smtClean="0"/>
              <a:t>A</a:t>
            </a:r>
            <a:r>
              <a:rPr lang="zh-TW" altLang="en-US" dirty="0" smtClean="0"/>
              <a:t>教授可就</a:t>
            </a:r>
            <a:r>
              <a:rPr lang="en-US" altLang="zh-TW" b="1" dirty="0" smtClean="0"/>
              <a:t>340,000</a:t>
            </a:r>
            <a:r>
              <a:rPr lang="zh-TW" altLang="en-US" dirty="0" smtClean="0"/>
              <a:t>元，選擇入個人收入或權利金收入</a:t>
            </a:r>
            <a:r>
              <a:rPr lang="en-US" altLang="zh-TW" dirty="0" smtClean="0"/>
              <a:t>(</a:t>
            </a:r>
            <a:r>
              <a:rPr lang="zh-TW" altLang="en-US" dirty="0" smtClean="0"/>
              <a:t>技轉金專戶</a:t>
            </a:r>
            <a:r>
              <a:rPr lang="en-US" altLang="zh-TW" dirty="0" smtClean="0"/>
              <a:t>)</a:t>
            </a:r>
            <a:r>
              <a:rPr lang="zh-TW" altLang="en-US" dirty="0" smtClean="0"/>
              <a:t>或分配給其他發明人。</a:t>
            </a:r>
            <a:endParaRPr lang="en-US" altLang="zh-TW" dirty="0" smtClean="0"/>
          </a:p>
          <a:p>
            <a:pPr marL="342900" indent="-342900">
              <a:buFont typeface="+mj-lt"/>
              <a:buAutoNum type="arabicParenR"/>
            </a:pPr>
            <a:r>
              <a:rPr lang="zh-TW" altLang="en-US" dirty="0" smtClean="0"/>
              <a:t>專利</a:t>
            </a:r>
            <a:r>
              <a:rPr lang="zh-TW" altLang="en-US" dirty="0" smtClean="0">
                <a:solidFill>
                  <a:srgbClr val="FF0000"/>
                </a:solidFill>
              </a:rPr>
              <a:t>無</a:t>
            </a:r>
            <a:r>
              <a:rPr lang="zh-TW" altLang="en-US" dirty="0" smtClean="0"/>
              <a:t>資助機關補助：</a:t>
            </a:r>
            <a:r>
              <a:rPr lang="en-US" altLang="zh-TW" dirty="0" smtClean="0"/>
              <a:t>A</a:t>
            </a:r>
            <a:r>
              <a:rPr lang="zh-TW" altLang="en-US" dirty="0" smtClean="0"/>
              <a:t>教授可就</a:t>
            </a:r>
            <a:r>
              <a:rPr lang="en-US" altLang="zh-TW" b="1" dirty="0" smtClean="0"/>
              <a:t>440,000</a:t>
            </a:r>
            <a:r>
              <a:rPr lang="zh-TW" altLang="en-US" dirty="0" smtClean="0"/>
              <a:t>元，選擇入個人收入或權利金收入</a:t>
            </a:r>
            <a:r>
              <a:rPr lang="en-US" altLang="zh-TW" dirty="0" smtClean="0"/>
              <a:t>(</a:t>
            </a:r>
            <a:r>
              <a:rPr lang="zh-TW" altLang="en-US" dirty="0" smtClean="0"/>
              <a:t>技轉金專戶</a:t>
            </a:r>
            <a:r>
              <a:rPr lang="en-US" altLang="zh-TW" dirty="0" smtClean="0"/>
              <a:t>)</a:t>
            </a:r>
            <a:r>
              <a:rPr lang="zh-TW" altLang="en-US" dirty="0" smtClean="0"/>
              <a:t>或分配給其他發明人。</a:t>
            </a:r>
            <a:endParaRPr lang="en-US" altLang="zh-TW" dirty="0" smtClean="0"/>
          </a:p>
          <a:p>
            <a:pPr marL="342900" indent="-342900">
              <a:buFont typeface="+mj-lt"/>
              <a:buAutoNum type="arabicParenR"/>
            </a:pPr>
            <a:r>
              <a:rPr lang="zh-TW" altLang="en-US" dirty="0" smtClean="0"/>
              <a:t>若為技術授權，係為受有資助機關補助，則仍須扣除上繳資助機關之費用，再予以分配僅不需扣除專利費用。</a:t>
            </a:r>
            <a:endParaRPr lang="en-US" altLang="zh-TW" dirty="0" smtClean="0"/>
          </a:p>
          <a:p>
            <a:endParaRPr lang="zh-TW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CC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357158" y="1357298"/>
            <a:ext cx="8786842" cy="5286412"/>
          </a:xfrm>
        </p:spPr>
        <p:txBody>
          <a:bodyPr/>
          <a:lstStyle/>
          <a:p>
            <a:pPr>
              <a:buNone/>
            </a:pPr>
            <a:endParaRPr lang="zh-TW" altLang="en-US" dirty="0" smtClean="0"/>
          </a:p>
          <a:p>
            <a:endParaRPr lang="en-US" altLang="zh-TW" dirty="0" smtClean="0"/>
          </a:p>
        </p:txBody>
      </p:sp>
      <p:sp>
        <p:nvSpPr>
          <p:cNvPr id="12" name="標題 1"/>
          <p:cNvSpPr>
            <a:spLocks noGrp="1"/>
          </p:cNvSpPr>
          <p:nvPr>
            <p:ph type="title"/>
          </p:nvPr>
        </p:nvSpPr>
        <p:spPr>
          <a:xfrm>
            <a:off x="428596" y="214290"/>
            <a:ext cx="8229600" cy="1143000"/>
          </a:xfrm>
        </p:spPr>
        <p:txBody>
          <a:bodyPr>
            <a:normAutofit/>
          </a:bodyPr>
          <a:lstStyle/>
          <a:p>
            <a:pPr lvl="1" algn="ctr"/>
            <a:r>
              <a:rPr lang="zh-TW" altLang="en-US" sz="44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itchFamily="65" charset="-120"/>
                <a:ea typeface="標楷體" pitchFamily="65" charset="-120"/>
              </a:rPr>
              <a:t>技轉金分配適用比例說明</a:t>
            </a:r>
            <a:r>
              <a:rPr lang="en-US" altLang="zh-TW" sz="44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itchFamily="65" charset="-120"/>
                <a:ea typeface="標楷體" pitchFamily="65" charset="-120"/>
              </a:rPr>
              <a:t>-</a:t>
            </a:r>
            <a:r>
              <a:rPr lang="zh-TW" altLang="en-US" sz="44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itchFamily="65" charset="-120"/>
                <a:ea typeface="標楷體" pitchFamily="65" charset="-120"/>
              </a:rPr>
              <a:t>舉例</a:t>
            </a:r>
            <a:endParaRPr lang="en-US" altLang="zh-TW" sz="4400" b="1" dirty="0" smtClean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5" name="文字方塊 4"/>
          <p:cNvSpPr txBox="1"/>
          <p:nvPr/>
        </p:nvSpPr>
        <p:spPr>
          <a:xfrm>
            <a:off x="214282" y="1142984"/>
            <a:ext cx="8643998" cy="40010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2800" b="1" dirty="0" smtClean="0">
                <a:solidFill>
                  <a:srgbClr val="C00000"/>
                </a:solidFill>
              </a:rPr>
              <a:t>一般技轉</a:t>
            </a:r>
            <a:r>
              <a:rPr lang="en-US" altLang="zh-TW" sz="2800" b="1" dirty="0" smtClean="0">
                <a:solidFill>
                  <a:srgbClr val="C00000"/>
                </a:solidFill>
              </a:rPr>
              <a:t>/</a:t>
            </a:r>
            <a:r>
              <a:rPr lang="zh-TW" altLang="en-US" sz="2800" b="1" dirty="0" smtClean="0">
                <a:solidFill>
                  <a:srgbClr val="C00000"/>
                </a:solidFill>
              </a:rPr>
              <a:t>先期技轉案件：</a:t>
            </a:r>
            <a:endParaRPr lang="en-US" altLang="zh-TW" sz="2800" b="1" dirty="0" smtClean="0">
              <a:solidFill>
                <a:srgbClr val="C00000"/>
              </a:solidFill>
            </a:endParaRPr>
          </a:p>
          <a:p>
            <a:pPr marL="457200" indent="-457200">
              <a:buFont typeface="+mj-lt"/>
              <a:buAutoNum type="arabicPeriod" startAt="2"/>
            </a:pPr>
            <a:r>
              <a:rPr lang="zh-TW" altLang="en-US" sz="2000" dirty="0" smtClean="0"/>
              <a:t>若</a:t>
            </a:r>
            <a:r>
              <a:rPr lang="en-US" altLang="zh-TW" sz="2000" dirty="0" smtClean="0"/>
              <a:t>A</a:t>
            </a:r>
            <a:r>
              <a:rPr lang="zh-TW" altLang="en-US" sz="2000" dirty="0" smtClean="0"/>
              <a:t>教授與</a:t>
            </a:r>
            <a:r>
              <a:rPr lang="en-US" altLang="zh-TW" sz="2000" dirty="0" smtClean="0"/>
              <a:t>X</a:t>
            </a:r>
            <a:r>
              <a:rPr lang="zh-TW" altLang="en-US" sz="2000" dirty="0" smtClean="0"/>
              <a:t>廠商簽署專利授權合約，授權金為</a:t>
            </a:r>
            <a:r>
              <a:rPr lang="en-US" altLang="zh-TW" sz="2000" dirty="0" smtClean="0"/>
              <a:t>100</a:t>
            </a:r>
            <a:r>
              <a:rPr lang="zh-TW" altLang="en-US" sz="2000" dirty="0" smtClean="0"/>
              <a:t>萬，</a:t>
            </a:r>
            <a:r>
              <a:rPr lang="zh-TW" altLang="en-US" sz="2000" b="1" dirty="0" smtClean="0">
                <a:solidFill>
                  <a:srgbClr val="FF0000"/>
                </a:solidFill>
              </a:rPr>
              <a:t>約定分期收款</a:t>
            </a:r>
            <a:r>
              <a:rPr lang="zh-TW" altLang="en-US" sz="2000" dirty="0" smtClean="0"/>
              <a:t>，廠商匯款日期第一期為</a:t>
            </a:r>
            <a:r>
              <a:rPr lang="en-US" altLang="zh-TW" sz="2000" b="1" dirty="0" smtClean="0">
                <a:solidFill>
                  <a:srgbClr val="FF0000"/>
                </a:solidFill>
              </a:rPr>
              <a:t>2015</a:t>
            </a:r>
            <a:r>
              <a:rPr lang="zh-TW" altLang="en-US" sz="2000" b="1" dirty="0" smtClean="0">
                <a:solidFill>
                  <a:srgbClr val="FF0000"/>
                </a:solidFill>
              </a:rPr>
              <a:t>年</a:t>
            </a:r>
            <a:r>
              <a:rPr lang="en-US" altLang="zh-TW" sz="2000" b="1" dirty="0" smtClean="0">
                <a:solidFill>
                  <a:srgbClr val="FF0000"/>
                </a:solidFill>
              </a:rPr>
              <a:t>12</a:t>
            </a:r>
            <a:r>
              <a:rPr lang="zh-TW" altLang="en-US" sz="2000" b="1" dirty="0" smtClean="0">
                <a:solidFill>
                  <a:srgbClr val="FF0000"/>
                </a:solidFill>
              </a:rPr>
              <a:t>月</a:t>
            </a:r>
            <a:r>
              <a:rPr lang="en-US" altLang="zh-TW" sz="2000" b="1" dirty="0" smtClean="0">
                <a:solidFill>
                  <a:srgbClr val="FF0000"/>
                </a:solidFill>
              </a:rPr>
              <a:t>31</a:t>
            </a:r>
            <a:r>
              <a:rPr lang="zh-TW" altLang="en-US" sz="2000" b="1" dirty="0" smtClean="0">
                <a:solidFill>
                  <a:srgbClr val="FF0000"/>
                </a:solidFill>
              </a:rPr>
              <a:t>日</a:t>
            </a:r>
            <a:r>
              <a:rPr lang="en-US" altLang="zh-TW" sz="2000" b="1" dirty="0" smtClean="0">
                <a:solidFill>
                  <a:srgbClr val="FF0000"/>
                </a:solidFill>
              </a:rPr>
              <a:t>50</a:t>
            </a:r>
            <a:r>
              <a:rPr lang="zh-TW" altLang="en-US" sz="2000" b="1" dirty="0" smtClean="0">
                <a:solidFill>
                  <a:srgbClr val="FF0000"/>
                </a:solidFill>
              </a:rPr>
              <a:t>萬元</a:t>
            </a:r>
            <a:r>
              <a:rPr lang="zh-TW" altLang="en-US" sz="2000" dirty="0" smtClean="0"/>
              <a:t>，此時該專利成本已支出</a:t>
            </a:r>
            <a:r>
              <a:rPr lang="en-US" altLang="zh-TW" sz="2000" dirty="0" smtClean="0"/>
              <a:t>16</a:t>
            </a:r>
            <a:r>
              <a:rPr lang="zh-TW" altLang="en-US" sz="2000" dirty="0" smtClean="0"/>
              <a:t>萬元</a:t>
            </a:r>
            <a:r>
              <a:rPr lang="en-US" altLang="zh-TW" sz="2000" dirty="0" smtClean="0"/>
              <a:t>(</a:t>
            </a:r>
            <a:r>
              <a:rPr lang="zh-TW" altLang="en-US" sz="2000" dirty="0" smtClean="0"/>
              <a:t>校方分攤</a:t>
            </a:r>
            <a:r>
              <a:rPr lang="en-US" altLang="zh-TW" sz="2000" dirty="0" smtClean="0"/>
              <a:t>12.8</a:t>
            </a:r>
            <a:r>
              <a:rPr lang="zh-TW" altLang="en-US" sz="2000" dirty="0" smtClean="0"/>
              <a:t>萬、發明人分攤</a:t>
            </a:r>
            <a:r>
              <a:rPr lang="en-US" altLang="zh-TW" sz="2000" dirty="0" smtClean="0"/>
              <a:t>3.2</a:t>
            </a:r>
            <a:r>
              <a:rPr lang="zh-TW" altLang="en-US" sz="2000" dirty="0" smtClean="0"/>
              <a:t>萬元</a:t>
            </a:r>
            <a:r>
              <a:rPr lang="en-US" altLang="zh-TW" sz="2000" dirty="0" smtClean="0"/>
              <a:t>)</a:t>
            </a:r>
            <a:r>
              <a:rPr lang="zh-TW" altLang="en-US" sz="2000" dirty="0" smtClean="0"/>
              <a:t>；第二次匯款為</a:t>
            </a:r>
            <a:r>
              <a:rPr lang="en-US" altLang="zh-TW" sz="2000" b="1" dirty="0" smtClean="0">
                <a:solidFill>
                  <a:srgbClr val="FF0000"/>
                </a:solidFill>
              </a:rPr>
              <a:t>2016</a:t>
            </a:r>
            <a:r>
              <a:rPr lang="zh-TW" altLang="en-US" sz="2000" b="1" dirty="0" smtClean="0">
                <a:solidFill>
                  <a:srgbClr val="FF0000"/>
                </a:solidFill>
              </a:rPr>
              <a:t>年</a:t>
            </a:r>
            <a:r>
              <a:rPr lang="en-US" altLang="zh-TW" sz="2000" b="1" dirty="0" smtClean="0">
                <a:solidFill>
                  <a:srgbClr val="FF0000"/>
                </a:solidFill>
              </a:rPr>
              <a:t>1</a:t>
            </a:r>
            <a:r>
              <a:rPr lang="zh-TW" altLang="en-US" sz="2000" b="1" dirty="0" smtClean="0">
                <a:solidFill>
                  <a:srgbClr val="FF0000"/>
                </a:solidFill>
              </a:rPr>
              <a:t>月</a:t>
            </a:r>
            <a:r>
              <a:rPr lang="en-US" altLang="zh-TW" sz="2000" b="1" dirty="0" smtClean="0">
                <a:solidFill>
                  <a:srgbClr val="FF0000"/>
                </a:solidFill>
              </a:rPr>
              <a:t>1</a:t>
            </a:r>
            <a:r>
              <a:rPr lang="zh-TW" altLang="en-US" sz="2000" b="1" dirty="0" smtClean="0">
                <a:solidFill>
                  <a:srgbClr val="FF0000"/>
                </a:solidFill>
              </a:rPr>
              <a:t>日</a:t>
            </a:r>
            <a:r>
              <a:rPr lang="en-US" altLang="zh-TW" sz="2000" b="1" dirty="0" smtClean="0">
                <a:solidFill>
                  <a:srgbClr val="FF0000"/>
                </a:solidFill>
              </a:rPr>
              <a:t>50</a:t>
            </a:r>
            <a:r>
              <a:rPr lang="zh-TW" altLang="en-US" sz="2000" b="1" dirty="0" smtClean="0">
                <a:solidFill>
                  <a:srgbClr val="FF0000"/>
                </a:solidFill>
              </a:rPr>
              <a:t>萬元，</a:t>
            </a:r>
            <a:r>
              <a:rPr lang="zh-TW" altLang="en-US" sz="2000" dirty="0" smtClean="0"/>
              <a:t>此時該專利成本又支出</a:t>
            </a:r>
            <a:r>
              <a:rPr lang="en-US" altLang="zh-TW" sz="2000" dirty="0" smtClean="0"/>
              <a:t>8</a:t>
            </a:r>
            <a:r>
              <a:rPr lang="zh-TW" altLang="en-US" sz="2000" dirty="0" smtClean="0"/>
              <a:t>萬元</a:t>
            </a:r>
            <a:r>
              <a:rPr lang="en-US" altLang="zh-TW" sz="2000" dirty="0" smtClean="0"/>
              <a:t>(</a:t>
            </a:r>
            <a:r>
              <a:rPr lang="zh-TW" altLang="en-US" sz="2000" dirty="0" smtClean="0"/>
              <a:t>校方分攤</a:t>
            </a:r>
            <a:r>
              <a:rPr lang="en-US" altLang="zh-TW" sz="2000" dirty="0" smtClean="0"/>
              <a:t>6.4</a:t>
            </a:r>
            <a:r>
              <a:rPr lang="zh-TW" altLang="en-US" sz="2000" dirty="0" smtClean="0"/>
              <a:t>萬、發明人分攤</a:t>
            </a:r>
            <a:r>
              <a:rPr lang="en-US" altLang="zh-TW" sz="2000" dirty="0" smtClean="0"/>
              <a:t>1.6</a:t>
            </a:r>
            <a:r>
              <a:rPr lang="zh-TW" altLang="en-US" sz="2000" dirty="0" smtClean="0"/>
              <a:t>萬元</a:t>
            </a:r>
            <a:r>
              <a:rPr lang="en-US" altLang="zh-TW" sz="2000" dirty="0" smtClean="0"/>
              <a:t>)</a:t>
            </a:r>
            <a:r>
              <a:rPr lang="zh-TW" altLang="en-US" sz="2000" dirty="0" smtClean="0"/>
              <a:t>：</a:t>
            </a:r>
            <a:endParaRPr lang="en-US" altLang="zh-TW" sz="2000" dirty="0" smtClean="0"/>
          </a:p>
          <a:p>
            <a:endParaRPr lang="en-US" altLang="zh-TW" dirty="0" smtClean="0"/>
          </a:p>
          <a:p>
            <a:endParaRPr lang="en-US" altLang="zh-TW" dirty="0" smtClean="0"/>
          </a:p>
          <a:p>
            <a:endParaRPr lang="en-US" altLang="zh-TW" dirty="0" smtClean="0"/>
          </a:p>
          <a:p>
            <a:endParaRPr lang="en-US" altLang="zh-TW" dirty="0" smtClean="0"/>
          </a:p>
          <a:p>
            <a:endParaRPr lang="en-US" altLang="zh-TW" dirty="0" smtClean="0"/>
          </a:p>
          <a:p>
            <a:endParaRPr lang="en-US" altLang="zh-TW" dirty="0" smtClean="0"/>
          </a:p>
          <a:p>
            <a:endParaRPr lang="en-US" altLang="zh-TW" dirty="0" smtClean="0"/>
          </a:p>
        </p:txBody>
      </p:sp>
      <p:graphicFrame>
        <p:nvGraphicFramePr>
          <p:cNvPr id="6" name="表格 5"/>
          <p:cNvGraphicFramePr>
            <a:graphicFrameLocks noGrp="1"/>
          </p:cNvGraphicFramePr>
          <p:nvPr/>
        </p:nvGraphicFramePr>
        <p:xfrm>
          <a:off x="142844" y="3256280"/>
          <a:ext cx="8858312" cy="36017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571768"/>
                <a:gridCol w="1687016"/>
                <a:gridCol w="1527694"/>
                <a:gridCol w="1538658"/>
                <a:gridCol w="1533176"/>
              </a:tblGrid>
              <a:tr h="370840">
                <a:tc>
                  <a:txBody>
                    <a:bodyPr/>
                    <a:lstStyle/>
                    <a:p>
                      <a:pPr algn="ctr"/>
                      <a:endParaRPr lang="zh-TW" altLang="en-US" dirty="0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1800" dirty="0" smtClean="0"/>
                        <a:t>匯款日期為 </a:t>
                      </a:r>
                      <a:r>
                        <a:rPr lang="en-US" altLang="zh-TW" sz="1800" b="1" dirty="0" smtClean="0">
                          <a:solidFill>
                            <a:srgbClr val="FF0000"/>
                          </a:solidFill>
                        </a:rPr>
                        <a:t>2015</a:t>
                      </a:r>
                      <a:r>
                        <a:rPr lang="zh-TW" altLang="en-US" sz="1800" b="1" dirty="0" smtClean="0">
                          <a:solidFill>
                            <a:srgbClr val="FF0000"/>
                          </a:solidFill>
                        </a:rPr>
                        <a:t>年</a:t>
                      </a:r>
                      <a:r>
                        <a:rPr lang="en-US" altLang="zh-TW" sz="1800" b="1" dirty="0" smtClean="0">
                          <a:solidFill>
                            <a:srgbClr val="FF0000"/>
                          </a:solidFill>
                        </a:rPr>
                        <a:t>12</a:t>
                      </a:r>
                      <a:r>
                        <a:rPr lang="zh-TW" altLang="en-US" sz="1800" b="1" dirty="0" smtClean="0">
                          <a:solidFill>
                            <a:srgbClr val="FF0000"/>
                          </a:solidFill>
                        </a:rPr>
                        <a:t>月</a:t>
                      </a:r>
                      <a:r>
                        <a:rPr lang="en-US" altLang="zh-TW" sz="1800" b="1" dirty="0" smtClean="0">
                          <a:solidFill>
                            <a:srgbClr val="FF0000"/>
                          </a:solidFill>
                        </a:rPr>
                        <a:t>31</a:t>
                      </a:r>
                      <a:r>
                        <a:rPr lang="zh-TW" altLang="en-US" sz="1800" b="1" dirty="0" smtClean="0">
                          <a:solidFill>
                            <a:srgbClr val="FF0000"/>
                          </a:solidFill>
                        </a:rPr>
                        <a:t>日</a:t>
                      </a:r>
                      <a:endParaRPr lang="zh-TW" altLang="en-US" dirty="0" smtClean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altLang="zh-TW" dirty="0" smtClean="0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1800" dirty="0" smtClean="0"/>
                        <a:t>匯款日期為 </a:t>
                      </a:r>
                      <a:r>
                        <a:rPr lang="en-US" altLang="zh-TW" sz="1800" b="1" dirty="0" smtClean="0">
                          <a:solidFill>
                            <a:srgbClr val="FF0000"/>
                          </a:solidFill>
                        </a:rPr>
                        <a:t>2016</a:t>
                      </a:r>
                      <a:r>
                        <a:rPr lang="zh-TW" altLang="en-US" sz="1800" b="1" dirty="0" smtClean="0">
                          <a:solidFill>
                            <a:srgbClr val="FF0000"/>
                          </a:solidFill>
                        </a:rPr>
                        <a:t>年</a:t>
                      </a:r>
                      <a:r>
                        <a:rPr lang="en-US" altLang="zh-TW" sz="1800" b="1" dirty="0" smtClean="0">
                          <a:solidFill>
                            <a:srgbClr val="FF0000"/>
                          </a:solidFill>
                        </a:rPr>
                        <a:t>1</a:t>
                      </a:r>
                      <a:r>
                        <a:rPr lang="zh-TW" altLang="en-US" sz="1800" b="1" dirty="0" smtClean="0">
                          <a:solidFill>
                            <a:srgbClr val="FF0000"/>
                          </a:solidFill>
                        </a:rPr>
                        <a:t>月</a:t>
                      </a:r>
                      <a:r>
                        <a:rPr lang="en-US" altLang="zh-TW" sz="1800" b="1" dirty="0" smtClean="0">
                          <a:solidFill>
                            <a:srgbClr val="FF0000"/>
                          </a:solidFill>
                        </a:rPr>
                        <a:t>1</a:t>
                      </a:r>
                      <a:r>
                        <a:rPr lang="zh-TW" altLang="en-US" sz="1800" b="1" dirty="0" smtClean="0">
                          <a:solidFill>
                            <a:srgbClr val="FF0000"/>
                          </a:solidFill>
                        </a:rPr>
                        <a:t>日</a:t>
                      </a:r>
                      <a:endParaRPr lang="zh-TW" altLang="en-US" dirty="0" smtClean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zh-TW" altLang="en-US" dirty="0"/>
                    </a:p>
                  </a:txBody>
                  <a:tcPr/>
                </a:tc>
              </a:tr>
              <a:tr h="360052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TW" dirty="0" smtClean="0"/>
                        <a:t>A.</a:t>
                      </a:r>
                      <a:r>
                        <a:rPr lang="zh-TW" altLang="en-US" dirty="0" smtClean="0"/>
                        <a:t>資助機關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TW" dirty="0" smtClean="0"/>
                        <a:t>100,000</a:t>
                      </a:r>
                      <a:r>
                        <a:rPr lang="zh-TW" altLang="en-US" dirty="0" smtClean="0"/>
                        <a:t>元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TW" dirty="0" smtClean="0"/>
                        <a:t>N</a:t>
                      </a:r>
                      <a:endParaRPr lang="zh-TW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TW" dirty="0" smtClean="0"/>
                        <a:t>100,000</a:t>
                      </a:r>
                      <a:r>
                        <a:rPr lang="zh-TW" altLang="en-US" dirty="0" smtClean="0"/>
                        <a:t>元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TW" dirty="0" smtClean="0"/>
                        <a:t>N</a:t>
                      </a:r>
                      <a:endParaRPr lang="zh-TW" alt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altLang="zh-TW" sz="1800" b="0" i="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B.</a:t>
                      </a:r>
                      <a:r>
                        <a:rPr lang="zh-TW" altLang="en-US" sz="1800" b="0" i="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委託推廣服務費</a:t>
                      </a:r>
                      <a:endParaRPr lang="zh-TW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dirty="0" smtClean="0"/>
                        <a:t>依合約</a:t>
                      </a:r>
                      <a:endParaRPr lang="zh-TW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dirty="0" smtClean="0"/>
                        <a:t>依合約</a:t>
                      </a:r>
                      <a:endParaRPr lang="zh-TW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dirty="0" smtClean="0"/>
                        <a:t>依合約</a:t>
                      </a:r>
                      <a:endParaRPr lang="zh-TW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dirty="0" smtClean="0"/>
                        <a:t>依合約</a:t>
                      </a:r>
                      <a:endParaRPr lang="zh-TW" alt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TW" sz="1800" b="0" i="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C.</a:t>
                      </a:r>
                      <a:r>
                        <a:rPr lang="zh-TW" altLang="en-US" sz="1800" b="0" i="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專利費用</a:t>
                      </a:r>
                      <a:r>
                        <a:rPr lang="en-US" altLang="zh-TW" dirty="0" smtClean="0"/>
                        <a:t>(</a:t>
                      </a:r>
                      <a:r>
                        <a:rPr lang="zh-TW" altLang="en-US" dirty="0" smtClean="0"/>
                        <a:t>校方分攤</a:t>
                      </a:r>
                      <a:r>
                        <a:rPr lang="en-US" altLang="zh-TW" dirty="0" smtClean="0"/>
                        <a:t>)</a:t>
                      </a:r>
                      <a:endParaRPr lang="zh-TW" altLang="en-US" dirty="0" smtClean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dirty="0" smtClean="0"/>
                        <a:t>128,000</a:t>
                      </a:r>
                      <a:r>
                        <a:rPr lang="zh-TW" altLang="en-US" dirty="0" smtClean="0"/>
                        <a:t>元</a:t>
                      </a:r>
                      <a:endParaRPr lang="zh-TW" altLang="en-US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dirty="0" smtClean="0"/>
                        <a:t>128,000</a:t>
                      </a:r>
                      <a:r>
                        <a:rPr lang="zh-TW" altLang="en-US" dirty="0" smtClean="0"/>
                        <a:t>元</a:t>
                      </a:r>
                      <a:endParaRPr lang="zh-TW" altLang="en-US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dirty="0" smtClean="0"/>
                        <a:t>64,000</a:t>
                      </a:r>
                      <a:r>
                        <a:rPr lang="zh-TW" altLang="en-US" dirty="0" smtClean="0"/>
                        <a:t>元</a:t>
                      </a:r>
                      <a:endParaRPr lang="zh-TW" altLang="en-US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dirty="0" smtClean="0"/>
                        <a:t>64,000</a:t>
                      </a:r>
                      <a:r>
                        <a:rPr lang="zh-TW" altLang="en-US" dirty="0" smtClean="0"/>
                        <a:t>元</a:t>
                      </a:r>
                      <a:endParaRPr lang="zh-TW" altLang="en-US" dirty="0"/>
                    </a:p>
                  </a:txBody>
                  <a:tcPr anchor="ctr"/>
                </a:tc>
              </a:tr>
              <a:tr h="37084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TW" sz="1800" b="0" i="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C.</a:t>
                      </a:r>
                      <a:r>
                        <a:rPr lang="zh-TW" altLang="en-US" sz="1800" b="0" i="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專利費用</a:t>
                      </a:r>
                      <a:r>
                        <a:rPr lang="en-US" altLang="zh-TW" dirty="0" smtClean="0"/>
                        <a:t>(</a:t>
                      </a:r>
                      <a:r>
                        <a:rPr lang="zh-TW" altLang="en-US" dirty="0" smtClean="0"/>
                        <a:t>發明人分攤</a:t>
                      </a:r>
                      <a:r>
                        <a:rPr lang="en-US" altLang="zh-TW" dirty="0" smtClean="0"/>
                        <a:t>)</a:t>
                      </a:r>
                      <a:r>
                        <a:rPr lang="en-US" altLang="zh-TW" dirty="0" smtClean="0">
                          <a:solidFill>
                            <a:srgbClr val="FF0000"/>
                          </a:solidFill>
                        </a:rPr>
                        <a:t> A</a:t>
                      </a:r>
                      <a:r>
                        <a:rPr lang="zh-TW" altLang="en-US" dirty="0" smtClean="0">
                          <a:solidFill>
                            <a:srgbClr val="FF0000"/>
                          </a:solidFill>
                        </a:rPr>
                        <a:t>教授</a:t>
                      </a:r>
                      <a:endParaRPr lang="en-US" altLang="zh-TW" dirty="0" smtClean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TW" dirty="0" smtClean="0"/>
                        <a:t>32,000</a:t>
                      </a:r>
                      <a:r>
                        <a:rPr lang="zh-TW" altLang="en-US" dirty="0" smtClean="0"/>
                        <a:t>元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TW" dirty="0" smtClean="0"/>
                        <a:t>32,000</a:t>
                      </a:r>
                      <a:r>
                        <a:rPr lang="zh-TW" altLang="en-US" dirty="0" smtClean="0"/>
                        <a:t>元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TW" dirty="0" smtClean="0"/>
                        <a:t>16,000</a:t>
                      </a:r>
                      <a:r>
                        <a:rPr lang="zh-TW" altLang="en-US" dirty="0" smtClean="0"/>
                        <a:t>元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TW" dirty="0" smtClean="0"/>
                        <a:t>16,000</a:t>
                      </a:r>
                      <a:r>
                        <a:rPr lang="zh-TW" altLang="en-US" dirty="0" smtClean="0"/>
                        <a:t>元</a:t>
                      </a: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TW" sz="1800" b="0" i="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D.</a:t>
                      </a:r>
                      <a:r>
                        <a:rPr lang="zh-TW" altLang="en-US" sz="1800" b="0" i="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技術發明人</a:t>
                      </a:r>
                      <a:r>
                        <a:rPr lang="en-US" altLang="zh-TW" dirty="0" smtClean="0">
                          <a:solidFill>
                            <a:srgbClr val="FF0000"/>
                          </a:solidFill>
                        </a:rPr>
                        <a:t>A</a:t>
                      </a:r>
                      <a:r>
                        <a:rPr lang="zh-TW" altLang="en-US" dirty="0" smtClean="0">
                          <a:solidFill>
                            <a:srgbClr val="FF0000"/>
                          </a:solidFill>
                        </a:rPr>
                        <a:t>教授</a:t>
                      </a:r>
                      <a:endParaRPr lang="zh-TW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TW" dirty="0" smtClean="0"/>
                        <a:t>120,000</a:t>
                      </a:r>
                      <a:r>
                        <a:rPr lang="zh-TW" altLang="en-US" dirty="0" smtClean="0"/>
                        <a:t>元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TW" dirty="0" smtClean="0"/>
                        <a:t>170,000</a:t>
                      </a:r>
                      <a:r>
                        <a:rPr lang="zh-TW" altLang="en-US" dirty="0" smtClean="0"/>
                        <a:t>元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TW" dirty="0" smtClean="0"/>
                        <a:t>160,000</a:t>
                      </a:r>
                      <a:r>
                        <a:rPr lang="zh-TW" altLang="en-US" dirty="0" smtClean="0"/>
                        <a:t>元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TW" dirty="0" smtClean="0"/>
                        <a:t>210,000</a:t>
                      </a:r>
                      <a:r>
                        <a:rPr lang="zh-TW" altLang="en-US" dirty="0" smtClean="0"/>
                        <a:t>元</a:t>
                      </a: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altLang="zh-TW" sz="1800" b="0" i="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E.</a:t>
                      </a:r>
                      <a:r>
                        <a:rPr lang="zh-TW" altLang="en-US" sz="1800" b="0" i="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校方</a:t>
                      </a:r>
                      <a:endParaRPr lang="zh-TW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dirty="0" smtClean="0"/>
                        <a:t>96,000</a:t>
                      </a:r>
                      <a:r>
                        <a:rPr lang="zh-TW" altLang="en-US" dirty="0" smtClean="0"/>
                        <a:t>元</a:t>
                      </a:r>
                      <a:endParaRPr lang="zh-TW" altLang="en-US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dirty="0" smtClean="0"/>
                        <a:t>136,000</a:t>
                      </a:r>
                      <a:r>
                        <a:rPr lang="zh-TW" altLang="en-US" dirty="0" smtClean="0"/>
                        <a:t>元</a:t>
                      </a:r>
                      <a:endParaRPr lang="zh-TW" altLang="en-US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TW" dirty="0" smtClean="0"/>
                        <a:t>112,000</a:t>
                      </a:r>
                      <a:r>
                        <a:rPr lang="zh-TW" altLang="en-US" dirty="0" smtClean="0"/>
                        <a:t>元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TW" dirty="0" smtClean="0"/>
                        <a:t>147,000</a:t>
                      </a:r>
                      <a:r>
                        <a:rPr lang="zh-TW" altLang="en-US" dirty="0" smtClean="0"/>
                        <a:t>元</a:t>
                      </a: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altLang="zh-TW" sz="1800" b="0" i="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F.</a:t>
                      </a:r>
                      <a:r>
                        <a:rPr lang="zh-TW" altLang="en-US" sz="1800" b="0" i="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院 </a:t>
                      </a:r>
                      <a:r>
                        <a:rPr lang="en-US" altLang="zh-TW" sz="1800" b="0" i="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/ </a:t>
                      </a:r>
                      <a:r>
                        <a:rPr lang="zh-TW" altLang="en-US" sz="1800" b="0" i="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系所或中心</a:t>
                      </a:r>
                      <a:endParaRPr lang="zh-TW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dirty="0" smtClean="0"/>
                        <a:t>7,200</a:t>
                      </a:r>
                      <a:r>
                        <a:rPr lang="zh-TW" altLang="en-US" dirty="0" smtClean="0"/>
                        <a:t>元</a:t>
                      </a:r>
                      <a:endParaRPr lang="zh-TW" altLang="en-US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dirty="0" smtClean="0"/>
                        <a:t>10,200</a:t>
                      </a:r>
                      <a:r>
                        <a:rPr lang="zh-TW" altLang="en-US" dirty="0" smtClean="0"/>
                        <a:t>元</a:t>
                      </a:r>
                      <a:endParaRPr lang="zh-TW" altLang="en-US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TW" dirty="0" smtClean="0"/>
                        <a:t>9,600</a:t>
                      </a:r>
                      <a:r>
                        <a:rPr lang="zh-TW" altLang="en-US" dirty="0" smtClean="0"/>
                        <a:t>元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TW" dirty="0" smtClean="0"/>
                        <a:t>12,600</a:t>
                      </a:r>
                      <a:r>
                        <a:rPr lang="zh-TW" altLang="en-US" dirty="0" smtClean="0"/>
                        <a:t>元</a:t>
                      </a: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TW" sz="1800" b="0" i="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G.</a:t>
                      </a:r>
                      <a:r>
                        <a:rPr lang="zh-TW" altLang="en-US" sz="1800" b="0" i="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智財組</a:t>
                      </a:r>
                      <a:endParaRPr lang="zh-TW" altLang="en-US" dirty="0" smtClean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dirty="0" smtClean="0"/>
                        <a:t>16,800</a:t>
                      </a:r>
                      <a:r>
                        <a:rPr lang="zh-TW" altLang="en-US" dirty="0" smtClean="0"/>
                        <a:t>元</a:t>
                      </a:r>
                      <a:endParaRPr lang="zh-TW" altLang="en-US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dirty="0" smtClean="0"/>
                        <a:t>23,800</a:t>
                      </a:r>
                      <a:r>
                        <a:rPr lang="zh-TW" altLang="en-US" dirty="0" smtClean="0"/>
                        <a:t>元</a:t>
                      </a:r>
                      <a:endParaRPr lang="zh-TW" altLang="en-US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TW" dirty="0" smtClean="0"/>
                        <a:t>38,400</a:t>
                      </a:r>
                      <a:r>
                        <a:rPr lang="zh-TW" altLang="en-US" dirty="0" smtClean="0"/>
                        <a:t>元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dirty="0" smtClean="0"/>
                        <a:t>50,400</a:t>
                      </a:r>
                      <a:r>
                        <a:rPr lang="zh-TW" altLang="en-US" dirty="0" smtClean="0"/>
                        <a:t>元</a:t>
                      </a:r>
                      <a:endParaRPr lang="zh-TW" altLang="en-US" dirty="0"/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357158" y="1357298"/>
            <a:ext cx="8786842" cy="5286412"/>
          </a:xfrm>
        </p:spPr>
        <p:txBody>
          <a:bodyPr/>
          <a:lstStyle/>
          <a:p>
            <a:pPr>
              <a:buNone/>
            </a:pPr>
            <a:endParaRPr lang="zh-TW" altLang="en-US" dirty="0" smtClean="0"/>
          </a:p>
          <a:p>
            <a:endParaRPr lang="en-US" altLang="zh-TW" dirty="0" smtClean="0"/>
          </a:p>
        </p:txBody>
      </p:sp>
      <p:sp>
        <p:nvSpPr>
          <p:cNvPr id="12" name="標題 1"/>
          <p:cNvSpPr>
            <a:spLocks noGrp="1"/>
          </p:cNvSpPr>
          <p:nvPr>
            <p:ph type="title"/>
          </p:nvPr>
        </p:nvSpPr>
        <p:spPr>
          <a:xfrm>
            <a:off x="428596" y="214290"/>
            <a:ext cx="8229600" cy="1143000"/>
          </a:xfrm>
        </p:spPr>
        <p:txBody>
          <a:bodyPr>
            <a:normAutofit/>
          </a:bodyPr>
          <a:lstStyle/>
          <a:p>
            <a:pPr lvl="1" algn="ctr"/>
            <a:r>
              <a:rPr lang="zh-TW" altLang="en-US" sz="44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itchFamily="65" charset="-120"/>
                <a:ea typeface="標楷體" pitchFamily="65" charset="-120"/>
              </a:rPr>
              <a:t>技轉金分配適用比例說明</a:t>
            </a:r>
            <a:r>
              <a:rPr lang="en-US" altLang="zh-TW" sz="44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itchFamily="65" charset="-120"/>
                <a:ea typeface="標楷體" pitchFamily="65" charset="-120"/>
              </a:rPr>
              <a:t>-</a:t>
            </a:r>
            <a:r>
              <a:rPr lang="zh-TW" altLang="en-US" sz="44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itchFamily="65" charset="-120"/>
                <a:ea typeface="標楷體" pitchFamily="65" charset="-120"/>
              </a:rPr>
              <a:t>舉例</a:t>
            </a:r>
            <a:endParaRPr lang="en-US" altLang="zh-TW" sz="4400" b="1" dirty="0" smtClean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5" name="文字方塊 4"/>
          <p:cNvSpPr txBox="1"/>
          <p:nvPr/>
        </p:nvSpPr>
        <p:spPr>
          <a:xfrm>
            <a:off x="214282" y="1142984"/>
            <a:ext cx="8643998" cy="33855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2800" b="1" dirty="0" smtClean="0">
                <a:solidFill>
                  <a:srgbClr val="C00000"/>
                </a:solidFill>
              </a:rPr>
              <a:t>產學合作案件</a:t>
            </a:r>
            <a:r>
              <a:rPr lang="zh-TW" altLang="en-US" sz="2800" b="1" dirty="0" smtClean="0">
                <a:solidFill>
                  <a:srgbClr val="C00000"/>
                </a:solidFill>
                <a:sym typeface="Wingdings" pitchFamily="2" charset="2"/>
              </a:rPr>
              <a:t>：</a:t>
            </a:r>
            <a:r>
              <a:rPr lang="en-US" altLang="zh-TW" sz="2800" b="1" dirty="0" smtClean="0">
                <a:solidFill>
                  <a:srgbClr val="C00000"/>
                </a:solidFill>
                <a:sym typeface="Wingdings" pitchFamily="2" charset="2"/>
              </a:rPr>
              <a:t>(</a:t>
            </a:r>
            <a:r>
              <a:rPr lang="zh-TW" altLang="en-US" sz="2800" b="1" dirty="0" smtClean="0">
                <a:solidFill>
                  <a:srgbClr val="C00000"/>
                </a:solidFill>
                <a:sym typeface="Wingdings" pitchFamily="2" charset="2"/>
              </a:rPr>
              <a:t>原則</a:t>
            </a:r>
            <a:r>
              <a:rPr lang="en-US" altLang="zh-TW" sz="2800" b="1" dirty="0" smtClean="0">
                <a:solidFill>
                  <a:srgbClr val="C00000"/>
                </a:solidFill>
                <a:sym typeface="Wingdings" pitchFamily="2" charset="2"/>
              </a:rPr>
              <a:t>)</a:t>
            </a:r>
            <a:endParaRPr lang="en-US" altLang="zh-TW" sz="2800" b="1" dirty="0" smtClean="0">
              <a:solidFill>
                <a:srgbClr val="C00000"/>
              </a:solidFill>
            </a:endParaRPr>
          </a:p>
          <a:p>
            <a:pPr marL="457200" indent="-457200">
              <a:buFont typeface="+mj-lt"/>
              <a:buAutoNum type="arabicPeriod"/>
            </a:pPr>
            <a:r>
              <a:rPr lang="zh-TW" altLang="en-US" sz="2000" dirty="0" smtClean="0"/>
              <a:t>若</a:t>
            </a:r>
            <a:r>
              <a:rPr lang="en-US" altLang="zh-TW" sz="2000" dirty="0" smtClean="0"/>
              <a:t>A</a:t>
            </a:r>
            <a:r>
              <a:rPr lang="zh-TW" altLang="en-US" sz="2000" dirty="0" smtClean="0"/>
              <a:t>教授與</a:t>
            </a:r>
            <a:r>
              <a:rPr lang="en-US" altLang="zh-TW" sz="2000" dirty="0" smtClean="0"/>
              <a:t>X</a:t>
            </a:r>
            <a:r>
              <a:rPr lang="zh-TW" altLang="en-US" sz="2000" dirty="0" smtClean="0"/>
              <a:t>廠商簽署產學合作合約，既有技術包含既有專利，提列技轉金為</a:t>
            </a:r>
            <a:r>
              <a:rPr lang="en-US" altLang="zh-TW" sz="2000" dirty="0" smtClean="0"/>
              <a:t>100</a:t>
            </a:r>
            <a:r>
              <a:rPr lang="zh-TW" altLang="en-US" sz="2000" dirty="0" smtClean="0"/>
              <a:t>萬，約定一次收款，廠商</a:t>
            </a:r>
            <a:r>
              <a:rPr lang="zh-TW" altLang="en-US" sz="2000" b="1" dirty="0" smtClean="0">
                <a:solidFill>
                  <a:srgbClr val="FF0000"/>
                </a:solidFill>
              </a:rPr>
              <a:t>匯款日期為</a:t>
            </a:r>
            <a:r>
              <a:rPr lang="en-US" altLang="zh-TW" sz="2000" b="1" dirty="0" smtClean="0">
                <a:solidFill>
                  <a:srgbClr val="FF0000"/>
                </a:solidFill>
              </a:rPr>
              <a:t>2016</a:t>
            </a:r>
            <a:r>
              <a:rPr lang="zh-TW" altLang="en-US" sz="2000" b="1" dirty="0" smtClean="0">
                <a:solidFill>
                  <a:srgbClr val="FF0000"/>
                </a:solidFill>
              </a:rPr>
              <a:t>年</a:t>
            </a:r>
            <a:r>
              <a:rPr lang="en-US" altLang="zh-TW" sz="2000" b="1" dirty="0" smtClean="0">
                <a:solidFill>
                  <a:srgbClr val="FF0000"/>
                </a:solidFill>
              </a:rPr>
              <a:t>1</a:t>
            </a:r>
            <a:r>
              <a:rPr lang="zh-TW" altLang="en-US" sz="2000" b="1" dirty="0" smtClean="0">
                <a:solidFill>
                  <a:srgbClr val="FF0000"/>
                </a:solidFill>
              </a:rPr>
              <a:t>月</a:t>
            </a:r>
            <a:r>
              <a:rPr lang="en-US" altLang="zh-TW" sz="2000" b="1" dirty="0" smtClean="0">
                <a:solidFill>
                  <a:srgbClr val="FF0000"/>
                </a:solidFill>
              </a:rPr>
              <a:t>1</a:t>
            </a:r>
            <a:r>
              <a:rPr lang="zh-TW" altLang="en-US" sz="2000" b="1" dirty="0" smtClean="0">
                <a:solidFill>
                  <a:srgbClr val="FF0000"/>
                </a:solidFill>
              </a:rPr>
              <a:t>日</a:t>
            </a:r>
            <a:r>
              <a:rPr lang="zh-TW" altLang="en-US" sz="2000" dirty="0" smtClean="0"/>
              <a:t>，此時該專利成本已支出</a:t>
            </a:r>
            <a:r>
              <a:rPr lang="en-US" altLang="zh-TW" sz="2000" dirty="0" smtClean="0"/>
              <a:t>20</a:t>
            </a:r>
            <a:r>
              <a:rPr lang="zh-TW" altLang="en-US" sz="2000" dirty="0" smtClean="0"/>
              <a:t>萬元</a:t>
            </a:r>
            <a:r>
              <a:rPr lang="en-US" altLang="zh-TW" sz="2000" dirty="0" smtClean="0"/>
              <a:t>(</a:t>
            </a:r>
            <a:r>
              <a:rPr lang="zh-TW" altLang="en-US" sz="2000" dirty="0" smtClean="0"/>
              <a:t>校方分攤</a:t>
            </a:r>
            <a:r>
              <a:rPr lang="en-US" altLang="zh-TW" sz="2000" dirty="0" smtClean="0"/>
              <a:t>16</a:t>
            </a:r>
            <a:r>
              <a:rPr lang="zh-TW" altLang="en-US" sz="2000" dirty="0" smtClean="0"/>
              <a:t>萬、發明人分攤</a:t>
            </a:r>
            <a:r>
              <a:rPr lang="en-US" altLang="zh-TW" sz="2000" dirty="0" smtClean="0"/>
              <a:t>4</a:t>
            </a:r>
            <a:r>
              <a:rPr lang="zh-TW" altLang="en-US" sz="2000" dirty="0" smtClean="0"/>
              <a:t>萬元</a:t>
            </a:r>
            <a:r>
              <a:rPr lang="en-US" altLang="zh-TW" sz="2000" dirty="0" smtClean="0"/>
              <a:t>)</a:t>
            </a:r>
            <a:r>
              <a:rPr lang="zh-TW" altLang="en-US" sz="2000" dirty="0" smtClean="0"/>
              <a:t>：</a:t>
            </a:r>
            <a:endParaRPr lang="en-US" altLang="zh-TW" sz="2000" dirty="0" smtClean="0"/>
          </a:p>
          <a:p>
            <a:endParaRPr lang="en-US" altLang="zh-TW" dirty="0" smtClean="0"/>
          </a:p>
          <a:p>
            <a:endParaRPr lang="en-US" altLang="zh-TW" dirty="0" smtClean="0"/>
          </a:p>
          <a:p>
            <a:endParaRPr lang="en-US" altLang="zh-TW" dirty="0" smtClean="0"/>
          </a:p>
          <a:p>
            <a:endParaRPr lang="en-US" altLang="zh-TW" dirty="0" smtClean="0"/>
          </a:p>
          <a:p>
            <a:endParaRPr lang="en-US" altLang="zh-TW" dirty="0" smtClean="0"/>
          </a:p>
          <a:p>
            <a:endParaRPr lang="en-US" altLang="zh-TW" dirty="0" smtClean="0"/>
          </a:p>
          <a:p>
            <a:endParaRPr lang="en-US" altLang="zh-TW" dirty="0" smtClean="0"/>
          </a:p>
        </p:txBody>
      </p:sp>
      <p:graphicFrame>
        <p:nvGraphicFramePr>
          <p:cNvPr id="6" name="表格 5"/>
          <p:cNvGraphicFramePr>
            <a:graphicFrameLocks noGrp="1"/>
          </p:cNvGraphicFramePr>
          <p:nvPr/>
        </p:nvGraphicFramePr>
        <p:xfrm>
          <a:off x="142844" y="2786058"/>
          <a:ext cx="4857752" cy="36017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285984"/>
                <a:gridCol w="1285884"/>
                <a:gridCol w="1285884"/>
              </a:tblGrid>
              <a:tr h="370840">
                <a:tc gridSpan="3">
                  <a:txBody>
                    <a:bodyPr/>
                    <a:lstStyle/>
                    <a:p>
                      <a:pPr algn="ctr"/>
                      <a:r>
                        <a:rPr lang="zh-TW" altLang="en-US" sz="1800" dirty="0" smtClean="0"/>
                        <a:t>匯款日期為 </a:t>
                      </a:r>
                      <a:r>
                        <a:rPr lang="en-US" altLang="zh-TW" sz="1800" b="1" dirty="0" smtClean="0">
                          <a:solidFill>
                            <a:srgbClr val="FF0000"/>
                          </a:solidFill>
                        </a:rPr>
                        <a:t>2016</a:t>
                      </a:r>
                      <a:r>
                        <a:rPr lang="zh-TW" altLang="en-US" sz="1800" b="1" dirty="0" smtClean="0">
                          <a:solidFill>
                            <a:srgbClr val="FF0000"/>
                          </a:solidFill>
                        </a:rPr>
                        <a:t>年</a:t>
                      </a:r>
                      <a:r>
                        <a:rPr lang="en-US" altLang="zh-TW" sz="1800" b="1" dirty="0" smtClean="0">
                          <a:solidFill>
                            <a:srgbClr val="FF0000"/>
                          </a:solidFill>
                        </a:rPr>
                        <a:t>1</a:t>
                      </a:r>
                      <a:r>
                        <a:rPr lang="zh-TW" altLang="en-US" sz="1800" b="1" dirty="0" smtClean="0">
                          <a:solidFill>
                            <a:srgbClr val="FF0000"/>
                          </a:solidFill>
                        </a:rPr>
                        <a:t>月</a:t>
                      </a:r>
                      <a:r>
                        <a:rPr lang="en-US" altLang="zh-TW" sz="1800" b="1" dirty="0" smtClean="0">
                          <a:solidFill>
                            <a:srgbClr val="FF0000"/>
                          </a:solidFill>
                        </a:rPr>
                        <a:t>1</a:t>
                      </a:r>
                      <a:r>
                        <a:rPr lang="zh-TW" altLang="en-US" sz="1800" b="1" dirty="0" smtClean="0">
                          <a:solidFill>
                            <a:srgbClr val="FF0000"/>
                          </a:solidFill>
                        </a:rPr>
                        <a:t>日</a:t>
                      </a:r>
                      <a:endParaRPr lang="zh-TW" altLang="en-U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zh-TW" altLang="en-U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altLang="zh-TW" dirty="0" smtClean="0"/>
                    </a:p>
                  </a:txBody>
                  <a:tcPr/>
                </a:tc>
              </a:tr>
              <a:tr h="360052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TW" dirty="0" smtClean="0"/>
                        <a:t>A.</a:t>
                      </a:r>
                      <a:r>
                        <a:rPr lang="zh-TW" altLang="en-US" dirty="0" smtClean="0"/>
                        <a:t>資助機關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TW" dirty="0" smtClean="0"/>
                        <a:t>200,000</a:t>
                      </a:r>
                      <a:r>
                        <a:rPr lang="zh-TW" altLang="en-US" dirty="0" smtClean="0"/>
                        <a:t>元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TW" dirty="0" smtClean="0"/>
                        <a:t>N</a:t>
                      </a:r>
                      <a:endParaRPr lang="zh-TW" alt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altLang="zh-TW" sz="1800" b="0" i="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B.</a:t>
                      </a:r>
                      <a:r>
                        <a:rPr lang="zh-TW" altLang="en-US" sz="1800" b="0" i="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委託推廣服務費</a:t>
                      </a:r>
                      <a:endParaRPr lang="zh-TW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dirty="0" smtClean="0"/>
                        <a:t>依合約</a:t>
                      </a:r>
                      <a:endParaRPr lang="zh-TW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dirty="0" smtClean="0"/>
                        <a:t>依合約</a:t>
                      </a:r>
                      <a:endParaRPr lang="zh-TW" alt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TW" sz="1800" b="0" i="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C.</a:t>
                      </a:r>
                      <a:r>
                        <a:rPr lang="zh-TW" altLang="en-US" sz="1800" b="0" i="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專利費用</a:t>
                      </a:r>
                      <a:r>
                        <a:rPr lang="en-US" altLang="zh-TW" dirty="0" smtClean="0"/>
                        <a:t>(</a:t>
                      </a:r>
                      <a:r>
                        <a:rPr lang="zh-TW" altLang="en-US" dirty="0" smtClean="0"/>
                        <a:t>校方分攤</a:t>
                      </a:r>
                      <a:r>
                        <a:rPr lang="en-US" altLang="zh-TW" dirty="0" smtClean="0"/>
                        <a:t>)</a:t>
                      </a:r>
                      <a:endParaRPr lang="zh-TW" altLang="en-US" dirty="0" smtClean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TW" dirty="0" smtClean="0"/>
                        <a:t>160,000</a:t>
                      </a:r>
                      <a:r>
                        <a:rPr lang="zh-TW" altLang="en-US" dirty="0" smtClean="0"/>
                        <a:t>元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TW" dirty="0" smtClean="0"/>
                        <a:t>160,000</a:t>
                      </a:r>
                      <a:r>
                        <a:rPr lang="zh-TW" altLang="en-US" dirty="0" smtClean="0"/>
                        <a:t>元</a:t>
                      </a: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TW" sz="1800" b="0" i="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C.</a:t>
                      </a:r>
                      <a:r>
                        <a:rPr lang="zh-TW" altLang="en-US" sz="1800" b="0" i="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專利費用</a:t>
                      </a:r>
                      <a:r>
                        <a:rPr lang="en-US" altLang="zh-TW" dirty="0" smtClean="0"/>
                        <a:t>(</a:t>
                      </a:r>
                      <a:r>
                        <a:rPr lang="zh-TW" altLang="en-US" dirty="0" smtClean="0"/>
                        <a:t>發明人分攤</a:t>
                      </a:r>
                      <a:r>
                        <a:rPr lang="en-US" altLang="zh-TW" dirty="0" smtClean="0"/>
                        <a:t>)</a:t>
                      </a:r>
                      <a:r>
                        <a:rPr lang="en-US" altLang="zh-TW" dirty="0" smtClean="0">
                          <a:solidFill>
                            <a:srgbClr val="FF0000"/>
                          </a:solidFill>
                        </a:rPr>
                        <a:t> A</a:t>
                      </a:r>
                      <a:r>
                        <a:rPr lang="zh-TW" altLang="en-US" dirty="0" smtClean="0">
                          <a:solidFill>
                            <a:srgbClr val="FF0000"/>
                          </a:solidFill>
                        </a:rPr>
                        <a:t>教授</a:t>
                      </a:r>
                      <a:endParaRPr lang="en-US" altLang="zh-TW" dirty="0" smtClean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TW" dirty="0" smtClean="0"/>
                        <a:t>40,000</a:t>
                      </a:r>
                      <a:r>
                        <a:rPr lang="zh-TW" altLang="en-US" dirty="0" smtClean="0"/>
                        <a:t>元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TW" dirty="0" smtClean="0"/>
                        <a:t>40,000</a:t>
                      </a:r>
                      <a:r>
                        <a:rPr lang="zh-TW" altLang="en-US" dirty="0" smtClean="0"/>
                        <a:t>元</a:t>
                      </a: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TW" sz="1800" b="0" i="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D.</a:t>
                      </a:r>
                      <a:r>
                        <a:rPr lang="zh-TW" altLang="en-US" sz="1800" b="0" i="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技術發明人</a:t>
                      </a:r>
                      <a:r>
                        <a:rPr lang="en-US" altLang="zh-TW" dirty="0" smtClean="0">
                          <a:solidFill>
                            <a:srgbClr val="FF0000"/>
                          </a:solidFill>
                        </a:rPr>
                        <a:t>A</a:t>
                      </a:r>
                      <a:r>
                        <a:rPr lang="zh-TW" altLang="en-US" dirty="0" smtClean="0">
                          <a:solidFill>
                            <a:srgbClr val="FF0000"/>
                          </a:solidFill>
                        </a:rPr>
                        <a:t>教授</a:t>
                      </a:r>
                      <a:endParaRPr lang="zh-TW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TW" dirty="0" smtClean="0"/>
                        <a:t>300,000</a:t>
                      </a:r>
                      <a:r>
                        <a:rPr lang="zh-TW" altLang="en-US" dirty="0" smtClean="0"/>
                        <a:t>元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TW" dirty="0" smtClean="0"/>
                        <a:t>400,000</a:t>
                      </a:r>
                      <a:r>
                        <a:rPr lang="zh-TW" altLang="en-US" dirty="0" smtClean="0"/>
                        <a:t>元</a:t>
                      </a: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altLang="zh-TW" sz="1800" b="0" i="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E.</a:t>
                      </a:r>
                      <a:r>
                        <a:rPr lang="zh-TW" altLang="en-US" sz="1800" b="0" i="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校方</a:t>
                      </a:r>
                      <a:endParaRPr lang="zh-TW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TW" dirty="0" smtClean="0"/>
                        <a:t>210,000</a:t>
                      </a:r>
                      <a:r>
                        <a:rPr lang="zh-TW" altLang="en-US" dirty="0" smtClean="0"/>
                        <a:t>元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TW" dirty="0" smtClean="0"/>
                        <a:t>280,000</a:t>
                      </a:r>
                      <a:r>
                        <a:rPr lang="zh-TW" altLang="en-US" dirty="0" smtClean="0"/>
                        <a:t>元</a:t>
                      </a: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altLang="zh-TW" sz="1800" b="0" i="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F.</a:t>
                      </a:r>
                      <a:r>
                        <a:rPr lang="zh-TW" altLang="en-US" sz="1800" b="0" i="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院 </a:t>
                      </a:r>
                      <a:r>
                        <a:rPr lang="en-US" altLang="zh-TW" sz="1800" b="0" i="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/ </a:t>
                      </a:r>
                      <a:r>
                        <a:rPr lang="zh-TW" altLang="en-US" sz="1800" b="0" i="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系所或中心</a:t>
                      </a:r>
                      <a:endParaRPr lang="zh-TW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TW" dirty="0" smtClean="0"/>
                        <a:t>18,000</a:t>
                      </a:r>
                      <a:r>
                        <a:rPr lang="zh-TW" altLang="en-US" dirty="0" smtClean="0"/>
                        <a:t>元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TW" dirty="0" smtClean="0"/>
                        <a:t>24,000</a:t>
                      </a:r>
                      <a:r>
                        <a:rPr lang="zh-TW" altLang="en-US" dirty="0" smtClean="0"/>
                        <a:t>元</a:t>
                      </a: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TW" sz="1800" b="0" i="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G.</a:t>
                      </a:r>
                      <a:r>
                        <a:rPr lang="zh-TW" altLang="en-US" sz="1800" b="0" i="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智財組</a:t>
                      </a:r>
                      <a:endParaRPr lang="zh-TW" altLang="en-US" dirty="0" smtClean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TW" dirty="0" smtClean="0"/>
                        <a:t>72,000</a:t>
                      </a:r>
                      <a:r>
                        <a:rPr lang="zh-TW" altLang="en-US" dirty="0" smtClean="0"/>
                        <a:t>元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dirty="0" smtClean="0"/>
                        <a:t>96,000</a:t>
                      </a:r>
                      <a:r>
                        <a:rPr lang="zh-TW" altLang="en-US" dirty="0" smtClean="0"/>
                        <a:t>元</a:t>
                      </a:r>
                      <a:endParaRPr lang="zh-TW" altLang="en-US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9" name="文字方塊 8"/>
          <p:cNvSpPr txBox="1"/>
          <p:nvPr/>
        </p:nvSpPr>
        <p:spPr>
          <a:xfrm>
            <a:off x="5000628" y="2714620"/>
            <a:ext cx="4143372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結果：</a:t>
            </a:r>
            <a:endParaRPr lang="en-US" altLang="zh-TW" b="1" dirty="0" smtClean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342900" indent="-342900">
              <a:buFont typeface="+mj-lt"/>
              <a:buAutoNum type="arabicParenR"/>
            </a:pPr>
            <a:r>
              <a:rPr lang="zh-TW" altLang="en-US" dirty="0" smtClean="0"/>
              <a:t>專利</a:t>
            </a:r>
            <a:r>
              <a:rPr lang="zh-TW" altLang="en-US" dirty="0" smtClean="0">
                <a:solidFill>
                  <a:srgbClr val="FF0000"/>
                </a:solidFill>
              </a:rPr>
              <a:t>有</a:t>
            </a:r>
            <a:r>
              <a:rPr lang="zh-TW" altLang="en-US" dirty="0" smtClean="0"/>
              <a:t>資助機關補助：</a:t>
            </a:r>
            <a:r>
              <a:rPr lang="en-US" altLang="zh-TW" dirty="0" smtClean="0"/>
              <a:t>A</a:t>
            </a:r>
            <a:r>
              <a:rPr lang="zh-TW" altLang="en-US" dirty="0" smtClean="0"/>
              <a:t>教授可就</a:t>
            </a:r>
            <a:r>
              <a:rPr lang="en-US" altLang="zh-TW" b="1" dirty="0" smtClean="0"/>
              <a:t>340,000</a:t>
            </a:r>
            <a:r>
              <a:rPr lang="zh-TW" altLang="en-US" dirty="0" smtClean="0"/>
              <a:t>元，選擇入個人收入或權利金收入</a:t>
            </a:r>
            <a:r>
              <a:rPr lang="en-US" altLang="zh-TW" dirty="0" smtClean="0"/>
              <a:t>(</a:t>
            </a:r>
            <a:r>
              <a:rPr lang="zh-TW" altLang="en-US" dirty="0" smtClean="0"/>
              <a:t>技轉金專戶</a:t>
            </a:r>
            <a:r>
              <a:rPr lang="en-US" altLang="zh-TW" dirty="0" smtClean="0"/>
              <a:t>)</a:t>
            </a:r>
            <a:r>
              <a:rPr lang="zh-TW" altLang="en-US" dirty="0" smtClean="0"/>
              <a:t>或分配給其他發明人。</a:t>
            </a:r>
            <a:endParaRPr lang="en-US" altLang="zh-TW" dirty="0" smtClean="0"/>
          </a:p>
          <a:p>
            <a:pPr marL="342900" indent="-342900">
              <a:buFont typeface="+mj-lt"/>
              <a:buAutoNum type="arabicParenR"/>
            </a:pPr>
            <a:r>
              <a:rPr lang="zh-TW" altLang="en-US" dirty="0" smtClean="0"/>
              <a:t>專利</a:t>
            </a:r>
            <a:r>
              <a:rPr lang="zh-TW" altLang="en-US" dirty="0" smtClean="0">
                <a:solidFill>
                  <a:srgbClr val="FF0000"/>
                </a:solidFill>
              </a:rPr>
              <a:t>無</a:t>
            </a:r>
            <a:r>
              <a:rPr lang="zh-TW" altLang="en-US" dirty="0" smtClean="0"/>
              <a:t>資助機關補助：</a:t>
            </a:r>
            <a:r>
              <a:rPr lang="en-US" altLang="zh-TW" dirty="0" smtClean="0"/>
              <a:t>A</a:t>
            </a:r>
            <a:r>
              <a:rPr lang="zh-TW" altLang="en-US" dirty="0" smtClean="0"/>
              <a:t>教授可就</a:t>
            </a:r>
            <a:r>
              <a:rPr lang="en-US" altLang="zh-TW" b="1" dirty="0" smtClean="0"/>
              <a:t>440,000</a:t>
            </a:r>
            <a:r>
              <a:rPr lang="zh-TW" altLang="en-US" dirty="0" smtClean="0"/>
              <a:t>元，選擇入個人收入或權利金收入</a:t>
            </a:r>
            <a:r>
              <a:rPr lang="en-US" altLang="zh-TW" dirty="0" smtClean="0"/>
              <a:t>(</a:t>
            </a:r>
            <a:r>
              <a:rPr lang="zh-TW" altLang="en-US" dirty="0" smtClean="0"/>
              <a:t>技轉金專戶</a:t>
            </a:r>
            <a:r>
              <a:rPr lang="en-US" altLang="zh-TW" dirty="0" smtClean="0"/>
              <a:t>)</a:t>
            </a:r>
            <a:r>
              <a:rPr lang="zh-TW" altLang="en-US" dirty="0" smtClean="0"/>
              <a:t>或分配給其他發明人。</a:t>
            </a:r>
            <a:endParaRPr lang="en-US" altLang="zh-TW" dirty="0" smtClean="0"/>
          </a:p>
          <a:p>
            <a:pPr marL="342900" indent="-342900">
              <a:buFont typeface="+mj-lt"/>
              <a:buAutoNum type="arabicParenR"/>
            </a:pPr>
            <a:r>
              <a:rPr lang="zh-TW" altLang="en-US" dirty="0" smtClean="0"/>
              <a:t>若單純為既有技術授權，係為受有資助機關補助，則仍須扣除上繳資助機關之費用，再予以分配僅不需扣除專利費用。</a:t>
            </a:r>
            <a:endParaRPr lang="en-US" altLang="zh-TW" dirty="0" smtClean="0"/>
          </a:p>
          <a:p>
            <a:endParaRPr lang="zh-TW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357158" y="1357298"/>
            <a:ext cx="8786842" cy="5286412"/>
          </a:xfrm>
        </p:spPr>
        <p:txBody>
          <a:bodyPr/>
          <a:lstStyle/>
          <a:p>
            <a:pPr>
              <a:buNone/>
            </a:pPr>
            <a:endParaRPr lang="zh-TW" altLang="en-US" dirty="0" smtClean="0"/>
          </a:p>
          <a:p>
            <a:endParaRPr lang="en-US" altLang="zh-TW" dirty="0" smtClean="0"/>
          </a:p>
        </p:txBody>
      </p:sp>
      <p:sp>
        <p:nvSpPr>
          <p:cNvPr id="12" name="標題 1"/>
          <p:cNvSpPr>
            <a:spLocks noGrp="1"/>
          </p:cNvSpPr>
          <p:nvPr>
            <p:ph type="title"/>
          </p:nvPr>
        </p:nvSpPr>
        <p:spPr>
          <a:xfrm>
            <a:off x="428596" y="214290"/>
            <a:ext cx="8229600" cy="1143000"/>
          </a:xfrm>
        </p:spPr>
        <p:txBody>
          <a:bodyPr>
            <a:normAutofit/>
          </a:bodyPr>
          <a:lstStyle/>
          <a:p>
            <a:pPr lvl="1" algn="ctr"/>
            <a:r>
              <a:rPr lang="zh-TW" altLang="en-US" sz="44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itchFamily="65" charset="-120"/>
                <a:ea typeface="標楷體" pitchFamily="65" charset="-120"/>
              </a:rPr>
              <a:t>技轉金分配適用比例說明</a:t>
            </a:r>
            <a:r>
              <a:rPr lang="en-US" altLang="zh-TW" sz="44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itchFamily="65" charset="-120"/>
                <a:ea typeface="標楷體" pitchFamily="65" charset="-120"/>
              </a:rPr>
              <a:t>-</a:t>
            </a:r>
            <a:r>
              <a:rPr lang="zh-TW" altLang="en-US" sz="44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itchFamily="65" charset="-120"/>
                <a:ea typeface="標楷體" pitchFamily="65" charset="-120"/>
              </a:rPr>
              <a:t>舉例</a:t>
            </a:r>
            <a:endParaRPr lang="en-US" altLang="zh-TW" sz="4400" b="1" dirty="0" smtClean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5" name="文字方塊 4"/>
          <p:cNvSpPr txBox="1"/>
          <p:nvPr/>
        </p:nvSpPr>
        <p:spPr>
          <a:xfrm>
            <a:off x="214282" y="1142985"/>
            <a:ext cx="8643998" cy="36933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2800" b="1" dirty="0" smtClean="0">
                <a:solidFill>
                  <a:srgbClr val="C00000"/>
                </a:solidFill>
              </a:rPr>
              <a:t>產學合作案件</a:t>
            </a:r>
            <a:r>
              <a:rPr lang="zh-TW" altLang="en-US" sz="2800" b="1" dirty="0" smtClean="0">
                <a:solidFill>
                  <a:srgbClr val="C00000"/>
                </a:solidFill>
                <a:sym typeface="Wingdings" pitchFamily="2" charset="2"/>
              </a:rPr>
              <a:t>：</a:t>
            </a:r>
            <a:r>
              <a:rPr lang="en-US" altLang="zh-TW" sz="2800" b="1" dirty="0" smtClean="0">
                <a:solidFill>
                  <a:srgbClr val="C00000"/>
                </a:solidFill>
                <a:sym typeface="Wingdings" pitchFamily="2" charset="2"/>
              </a:rPr>
              <a:t>(</a:t>
            </a:r>
            <a:r>
              <a:rPr lang="zh-TW" altLang="en-US" sz="2800" b="1" dirty="0" smtClean="0">
                <a:solidFill>
                  <a:srgbClr val="C00000"/>
                </a:solidFill>
                <a:sym typeface="Wingdings" pitchFamily="2" charset="2"/>
              </a:rPr>
              <a:t>例外</a:t>
            </a:r>
            <a:r>
              <a:rPr lang="en-US" altLang="zh-TW" sz="2800" b="1" dirty="0" smtClean="0">
                <a:solidFill>
                  <a:srgbClr val="C00000"/>
                </a:solidFill>
                <a:sym typeface="Wingdings" pitchFamily="2" charset="2"/>
              </a:rPr>
              <a:t>)</a:t>
            </a:r>
            <a:endParaRPr lang="en-US" altLang="zh-TW" sz="2800" b="1" dirty="0" smtClean="0">
              <a:solidFill>
                <a:srgbClr val="C00000"/>
              </a:solidFill>
            </a:endParaRPr>
          </a:p>
          <a:p>
            <a:pPr marL="457200" indent="-457200">
              <a:buFont typeface="+mj-lt"/>
              <a:buAutoNum type="arabicPeriod" startAt="2"/>
            </a:pPr>
            <a:r>
              <a:rPr lang="zh-TW" altLang="en-US" sz="2000" dirty="0" smtClean="0"/>
              <a:t>若</a:t>
            </a:r>
            <a:r>
              <a:rPr lang="en-US" altLang="zh-TW" sz="2000" dirty="0" smtClean="0"/>
              <a:t>A</a:t>
            </a:r>
            <a:r>
              <a:rPr lang="zh-TW" altLang="en-US" sz="2000" dirty="0" smtClean="0"/>
              <a:t>教授與</a:t>
            </a:r>
            <a:r>
              <a:rPr lang="en-US" altLang="zh-TW" sz="2000" dirty="0" smtClean="0"/>
              <a:t>X</a:t>
            </a:r>
            <a:r>
              <a:rPr lang="zh-TW" altLang="en-US" sz="2000" dirty="0" smtClean="0"/>
              <a:t>廠商簽署產學合作合約，合約簽署日期</a:t>
            </a:r>
            <a:r>
              <a:rPr lang="en-US" altLang="zh-TW" sz="2000" dirty="0" smtClean="0"/>
              <a:t>2016</a:t>
            </a:r>
            <a:r>
              <a:rPr lang="zh-TW" altLang="en-US" sz="2000" dirty="0" smtClean="0"/>
              <a:t>年</a:t>
            </a:r>
            <a:r>
              <a:rPr lang="en-US" altLang="zh-TW" sz="2000" dirty="0" smtClean="0"/>
              <a:t>01</a:t>
            </a:r>
            <a:r>
              <a:rPr lang="zh-TW" altLang="en-US" sz="2000" dirty="0" smtClean="0"/>
              <a:t>月</a:t>
            </a:r>
            <a:r>
              <a:rPr lang="en-US" altLang="zh-TW" sz="2000" dirty="0" smtClean="0"/>
              <a:t>01</a:t>
            </a:r>
            <a:r>
              <a:rPr lang="zh-TW" altLang="en-US" sz="2000" dirty="0" smtClean="0"/>
              <a:t>日，惟</a:t>
            </a:r>
            <a:r>
              <a:rPr lang="zh-TW" altLang="en-US" sz="2000" b="1" dirty="0" smtClean="0">
                <a:solidFill>
                  <a:srgbClr val="FF0000"/>
                </a:solidFill>
              </a:rPr>
              <a:t>計畫自</a:t>
            </a:r>
            <a:r>
              <a:rPr lang="en-US" altLang="zh-TW" sz="2000" b="1" dirty="0" smtClean="0">
                <a:solidFill>
                  <a:srgbClr val="FF0000"/>
                </a:solidFill>
              </a:rPr>
              <a:t>2015</a:t>
            </a:r>
            <a:r>
              <a:rPr lang="zh-TW" altLang="en-US" sz="2000" b="1" dirty="0" smtClean="0">
                <a:solidFill>
                  <a:srgbClr val="FF0000"/>
                </a:solidFill>
              </a:rPr>
              <a:t>年</a:t>
            </a:r>
            <a:r>
              <a:rPr lang="en-US" altLang="zh-TW" sz="2000" b="1" dirty="0" smtClean="0">
                <a:solidFill>
                  <a:srgbClr val="FF0000"/>
                </a:solidFill>
              </a:rPr>
              <a:t>12</a:t>
            </a:r>
            <a:r>
              <a:rPr lang="zh-TW" altLang="en-US" sz="2000" b="1" dirty="0" smtClean="0">
                <a:solidFill>
                  <a:srgbClr val="FF0000"/>
                </a:solidFill>
              </a:rPr>
              <a:t>月</a:t>
            </a:r>
            <a:r>
              <a:rPr lang="en-US" altLang="zh-TW" sz="2000" b="1" dirty="0" smtClean="0">
                <a:solidFill>
                  <a:srgbClr val="FF0000"/>
                </a:solidFill>
              </a:rPr>
              <a:t>31</a:t>
            </a:r>
            <a:r>
              <a:rPr lang="zh-TW" altLang="en-US" sz="2000" b="1" dirty="0" smtClean="0">
                <a:solidFill>
                  <a:srgbClr val="FF0000"/>
                </a:solidFill>
              </a:rPr>
              <a:t>前起</a:t>
            </a:r>
            <a:r>
              <a:rPr lang="zh-TW" altLang="en-US" sz="2000" dirty="0" smtClean="0"/>
              <a:t>，既有技術包含既有專利</a:t>
            </a:r>
            <a:r>
              <a:rPr lang="en-US" altLang="zh-TW" sz="2000" dirty="0" smtClean="0"/>
              <a:t>(</a:t>
            </a:r>
            <a:r>
              <a:rPr lang="zh-TW" altLang="en-US" sz="2000" dirty="0" smtClean="0"/>
              <a:t>已支出專利成本</a:t>
            </a:r>
            <a:r>
              <a:rPr lang="en-US" altLang="zh-TW" sz="2000" dirty="0" smtClean="0"/>
              <a:t>20</a:t>
            </a:r>
            <a:r>
              <a:rPr lang="zh-TW" altLang="en-US" sz="2000" dirty="0" smtClean="0"/>
              <a:t>萬元：校方分攤</a:t>
            </a:r>
            <a:r>
              <a:rPr lang="en-US" altLang="zh-TW" sz="2000" dirty="0" smtClean="0"/>
              <a:t>16</a:t>
            </a:r>
            <a:r>
              <a:rPr lang="zh-TW" altLang="en-US" sz="2000" dirty="0" smtClean="0"/>
              <a:t>萬、發明人分攤</a:t>
            </a:r>
            <a:r>
              <a:rPr lang="en-US" altLang="zh-TW" sz="2000" dirty="0" smtClean="0"/>
              <a:t>4</a:t>
            </a:r>
            <a:r>
              <a:rPr lang="zh-TW" altLang="en-US" sz="2000" dirty="0" smtClean="0"/>
              <a:t>萬元</a:t>
            </a:r>
            <a:r>
              <a:rPr lang="en-US" altLang="zh-TW" sz="2000" dirty="0" smtClean="0"/>
              <a:t>)</a:t>
            </a:r>
            <a:r>
              <a:rPr lang="zh-TW" altLang="en-US" sz="2000" dirty="0" smtClean="0"/>
              <a:t>，提列技轉金為</a:t>
            </a:r>
            <a:r>
              <a:rPr lang="en-US" altLang="zh-TW" sz="2000" dirty="0" smtClean="0"/>
              <a:t>100</a:t>
            </a:r>
            <a:r>
              <a:rPr lang="zh-TW" altLang="en-US" sz="2000" dirty="0" smtClean="0"/>
              <a:t>萬：</a:t>
            </a:r>
          </a:p>
          <a:p>
            <a:pPr marL="457200" indent="-457200">
              <a:buFont typeface="+mj-lt"/>
              <a:buAutoNum type="arabicPeriod" startAt="2"/>
            </a:pPr>
            <a:endParaRPr lang="en-US" altLang="zh-TW" sz="2000" dirty="0" smtClean="0"/>
          </a:p>
          <a:p>
            <a:endParaRPr lang="en-US" altLang="zh-TW" dirty="0" smtClean="0"/>
          </a:p>
          <a:p>
            <a:endParaRPr lang="en-US" altLang="zh-TW" dirty="0" smtClean="0"/>
          </a:p>
          <a:p>
            <a:endParaRPr lang="en-US" altLang="zh-TW" dirty="0" smtClean="0"/>
          </a:p>
          <a:p>
            <a:endParaRPr lang="en-US" altLang="zh-TW" dirty="0" smtClean="0"/>
          </a:p>
          <a:p>
            <a:endParaRPr lang="en-US" altLang="zh-TW" dirty="0" smtClean="0"/>
          </a:p>
          <a:p>
            <a:endParaRPr lang="en-US" altLang="zh-TW" dirty="0" smtClean="0"/>
          </a:p>
          <a:p>
            <a:endParaRPr lang="en-US" altLang="zh-TW" dirty="0" smtClean="0"/>
          </a:p>
        </p:txBody>
      </p:sp>
      <p:graphicFrame>
        <p:nvGraphicFramePr>
          <p:cNvPr id="6" name="表格 5"/>
          <p:cNvGraphicFramePr>
            <a:graphicFrameLocks noGrp="1"/>
          </p:cNvGraphicFramePr>
          <p:nvPr/>
        </p:nvGraphicFramePr>
        <p:xfrm>
          <a:off x="214282" y="2714620"/>
          <a:ext cx="5929354" cy="33324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635268"/>
                <a:gridCol w="1651012"/>
                <a:gridCol w="1643074"/>
              </a:tblGrid>
              <a:tr h="370840">
                <a:tc>
                  <a:txBody>
                    <a:bodyPr/>
                    <a:lstStyle/>
                    <a:p>
                      <a:pPr algn="ctr"/>
                      <a:endParaRPr lang="zh-TW" altLang="en-US" dirty="0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1800" dirty="0" smtClean="0"/>
                        <a:t>匯款日期為 </a:t>
                      </a:r>
                      <a:r>
                        <a:rPr lang="en-US" altLang="zh-TW" sz="1800" b="1" dirty="0" smtClean="0">
                          <a:solidFill>
                            <a:srgbClr val="FF0000"/>
                          </a:solidFill>
                        </a:rPr>
                        <a:t>2016</a:t>
                      </a:r>
                      <a:r>
                        <a:rPr lang="zh-TW" altLang="en-US" sz="1800" b="1" dirty="0" smtClean="0">
                          <a:solidFill>
                            <a:srgbClr val="FF0000"/>
                          </a:solidFill>
                        </a:rPr>
                        <a:t>年</a:t>
                      </a:r>
                      <a:r>
                        <a:rPr lang="en-US" altLang="zh-TW" sz="1800" b="1" dirty="0" smtClean="0">
                          <a:solidFill>
                            <a:srgbClr val="FF0000"/>
                          </a:solidFill>
                        </a:rPr>
                        <a:t>01</a:t>
                      </a:r>
                      <a:r>
                        <a:rPr lang="zh-TW" altLang="en-US" sz="1800" b="1" dirty="0" smtClean="0">
                          <a:solidFill>
                            <a:srgbClr val="FF0000"/>
                          </a:solidFill>
                        </a:rPr>
                        <a:t>月</a:t>
                      </a:r>
                      <a:r>
                        <a:rPr lang="en-US" altLang="zh-TW" sz="1800" b="1" dirty="0" smtClean="0">
                          <a:solidFill>
                            <a:srgbClr val="FF0000"/>
                          </a:solidFill>
                        </a:rPr>
                        <a:t>01</a:t>
                      </a:r>
                      <a:r>
                        <a:rPr lang="zh-TW" altLang="en-US" sz="1800" b="1" dirty="0" smtClean="0">
                          <a:solidFill>
                            <a:srgbClr val="FF0000"/>
                          </a:solidFill>
                        </a:rPr>
                        <a:t>日</a:t>
                      </a:r>
                      <a:endParaRPr lang="zh-TW" altLang="en-US" dirty="0" smtClean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altLang="zh-TW" dirty="0" smtClean="0"/>
                    </a:p>
                  </a:txBody>
                  <a:tcPr/>
                </a:tc>
              </a:tr>
              <a:tr h="360052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TW" dirty="0" smtClean="0"/>
                        <a:t>A.</a:t>
                      </a:r>
                      <a:r>
                        <a:rPr lang="zh-TW" altLang="en-US" dirty="0" smtClean="0"/>
                        <a:t>資助機關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dirty="0" smtClean="0">
                          <a:solidFill>
                            <a:schemeClr val="tx1"/>
                          </a:solidFill>
                        </a:rPr>
                        <a:t>200,000</a:t>
                      </a:r>
                      <a:r>
                        <a:rPr lang="zh-TW" altLang="en-US" dirty="0" smtClean="0">
                          <a:solidFill>
                            <a:schemeClr val="tx1"/>
                          </a:solidFill>
                        </a:rPr>
                        <a:t>元</a:t>
                      </a:r>
                      <a:endParaRPr lang="zh-TW" altLang="en-US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800" b="0" i="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N</a:t>
                      </a:r>
                      <a:endParaRPr lang="zh-TW" altLang="en-US" sz="18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altLang="zh-TW" sz="1800" b="0" i="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B.</a:t>
                      </a:r>
                      <a:r>
                        <a:rPr lang="zh-TW" altLang="en-US" sz="1800" b="0" i="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委託推廣服務費</a:t>
                      </a:r>
                      <a:endParaRPr lang="zh-TW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800" b="0" i="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N</a:t>
                      </a:r>
                      <a:endParaRPr lang="zh-TW" altLang="en-US" sz="18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800" b="0" i="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N</a:t>
                      </a:r>
                      <a:endParaRPr lang="zh-TW" altLang="en-US" sz="18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TW" sz="1800" b="0" i="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C.</a:t>
                      </a:r>
                      <a:r>
                        <a:rPr lang="zh-TW" altLang="en-US" sz="1800" b="0" i="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專利費用</a:t>
                      </a:r>
                      <a:r>
                        <a:rPr lang="en-US" altLang="zh-TW" dirty="0" smtClean="0"/>
                        <a:t>(</a:t>
                      </a:r>
                      <a:r>
                        <a:rPr lang="zh-TW" altLang="en-US" dirty="0" smtClean="0"/>
                        <a:t>校方分攤</a:t>
                      </a:r>
                      <a:r>
                        <a:rPr lang="en-US" altLang="zh-TW" dirty="0" smtClean="0"/>
                        <a:t>)</a:t>
                      </a:r>
                      <a:endParaRPr lang="zh-TW" altLang="en-US" dirty="0" smtClean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800" b="0" i="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(16</a:t>
                      </a:r>
                      <a:r>
                        <a:rPr lang="zh-TW" altLang="en-US" sz="1800" b="0" i="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萬，不需扣</a:t>
                      </a:r>
                      <a:r>
                        <a:rPr lang="en-US" altLang="zh-TW" sz="1800" b="0" i="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)</a:t>
                      </a:r>
                      <a:endParaRPr lang="zh-TW" altLang="en-US" sz="18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800" b="0" i="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(16</a:t>
                      </a:r>
                      <a:r>
                        <a:rPr lang="zh-TW" altLang="en-US" sz="1800" b="0" i="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萬，不需扣</a:t>
                      </a:r>
                      <a:r>
                        <a:rPr lang="en-US" altLang="zh-TW" sz="1800" b="0" i="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)</a:t>
                      </a:r>
                      <a:endParaRPr lang="zh-TW" altLang="en-US" sz="18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TW" sz="1800" b="0" i="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C.</a:t>
                      </a:r>
                      <a:r>
                        <a:rPr lang="zh-TW" altLang="en-US" sz="1800" b="0" i="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專利費用</a:t>
                      </a:r>
                      <a:r>
                        <a:rPr lang="en-US" altLang="zh-TW" dirty="0" smtClean="0"/>
                        <a:t>(</a:t>
                      </a:r>
                      <a:r>
                        <a:rPr lang="zh-TW" altLang="en-US" dirty="0" smtClean="0"/>
                        <a:t>發明人分攤</a:t>
                      </a:r>
                      <a:r>
                        <a:rPr lang="en-US" altLang="zh-TW" dirty="0" smtClean="0"/>
                        <a:t>)</a:t>
                      </a:r>
                      <a:r>
                        <a:rPr lang="en-US" altLang="zh-TW" dirty="0" smtClean="0">
                          <a:solidFill>
                            <a:srgbClr val="FF0000"/>
                          </a:solidFill>
                        </a:rPr>
                        <a:t> </a:t>
                      </a:r>
                      <a:endParaRPr lang="en-US" altLang="zh-TW" dirty="0" smtClean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800" b="0" i="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(4</a:t>
                      </a:r>
                      <a:r>
                        <a:rPr lang="zh-TW" altLang="en-US" sz="1800" b="0" i="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萬，不需扣</a:t>
                      </a:r>
                      <a:r>
                        <a:rPr lang="en-US" altLang="zh-TW" sz="1800" b="0" i="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)</a:t>
                      </a:r>
                      <a:endParaRPr lang="zh-TW" altLang="en-US" sz="18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800" b="0" i="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(4</a:t>
                      </a:r>
                      <a:r>
                        <a:rPr lang="zh-TW" altLang="en-US" sz="1800" b="0" i="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萬，不需扣</a:t>
                      </a:r>
                      <a:r>
                        <a:rPr lang="en-US" altLang="zh-TW" sz="1800" b="0" i="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)</a:t>
                      </a:r>
                      <a:endParaRPr lang="zh-TW" altLang="en-US" sz="18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TW" sz="1800" b="0" i="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D.</a:t>
                      </a:r>
                      <a:r>
                        <a:rPr lang="zh-TW" altLang="en-US" sz="1800" b="0" i="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技術發明人 </a:t>
                      </a:r>
                      <a:r>
                        <a:rPr lang="en-US" altLang="zh-TW" dirty="0" smtClean="0">
                          <a:solidFill>
                            <a:srgbClr val="FF0000"/>
                          </a:solidFill>
                        </a:rPr>
                        <a:t>A</a:t>
                      </a:r>
                      <a:r>
                        <a:rPr lang="zh-TW" altLang="en-US" dirty="0" smtClean="0">
                          <a:solidFill>
                            <a:srgbClr val="FF0000"/>
                          </a:solidFill>
                        </a:rPr>
                        <a:t>教授</a:t>
                      </a:r>
                      <a:endParaRPr lang="zh-TW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dirty="0" smtClean="0">
                          <a:solidFill>
                            <a:schemeClr val="tx1"/>
                          </a:solidFill>
                        </a:rPr>
                        <a:t>660,000</a:t>
                      </a:r>
                      <a:r>
                        <a:rPr lang="zh-TW" altLang="en-US" dirty="0" smtClean="0">
                          <a:solidFill>
                            <a:schemeClr val="tx1"/>
                          </a:solidFill>
                        </a:rPr>
                        <a:t>元</a:t>
                      </a:r>
                      <a:endParaRPr lang="zh-TW" altLang="en-US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TW" dirty="0" smtClean="0"/>
                        <a:t>830,000</a:t>
                      </a:r>
                      <a:r>
                        <a:rPr lang="zh-TW" altLang="en-US" dirty="0" smtClean="0"/>
                        <a:t>元</a:t>
                      </a: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altLang="zh-TW" sz="1800" b="0" i="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E.</a:t>
                      </a:r>
                      <a:r>
                        <a:rPr lang="zh-TW" altLang="en-US" sz="1800" b="0" i="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校方</a:t>
                      </a:r>
                      <a:endParaRPr lang="zh-TW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TW" dirty="0" smtClean="0">
                          <a:solidFill>
                            <a:schemeClr val="tx1"/>
                          </a:solidFill>
                        </a:rPr>
                        <a:t>102,900</a:t>
                      </a:r>
                      <a:r>
                        <a:rPr lang="zh-TW" altLang="en-US" dirty="0" smtClean="0">
                          <a:solidFill>
                            <a:schemeClr val="tx1"/>
                          </a:solidFill>
                        </a:rPr>
                        <a:t>元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dirty="0" smtClean="0"/>
                        <a:t>132,900</a:t>
                      </a:r>
                      <a:r>
                        <a:rPr lang="zh-TW" altLang="en-US" dirty="0" smtClean="0"/>
                        <a:t>元</a:t>
                      </a:r>
                      <a:endParaRPr lang="zh-TW" altLang="en-US" dirty="0"/>
                    </a:p>
                  </a:txBody>
                  <a:tcPr anchor="ctr"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altLang="zh-TW" sz="1800" b="0" i="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F.</a:t>
                      </a:r>
                      <a:r>
                        <a:rPr lang="zh-TW" altLang="en-US" sz="1800" b="0" i="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院 </a:t>
                      </a:r>
                      <a:r>
                        <a:rPr lang="en-US" altLang="zh-TW" sz="1800" b="0" i="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/ </a:t>
                      </a:r>
                      <a:r>
                        <a:rPr lang="zh-TW" altLang="en-US" sz="1800" b="0" i="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系所或中心</a:t>
                      </a:r>
                      <a:endParaRPr lang="zh-TW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TW" dirty="0" smtClean="0">
                          <a:solidFill>
                            <a:schemeClr val="tx1"/>
                          </a:solidFill>
                        </a:rPr>
                        <a:t>37,100</a:t>
                      </a:r>
                      <a:r>
                        <a:rPr lang="zh-TW" altLang="en-US" dirty="0" smtClean="0">
                          <a:solidFill>
                            <a:schemeClr val="tx1"/>
                          </a:solidFill>
                        </a:rPr>
                        <a:t>元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TW" dirty="0" smtClean="0">
                          <a:solidFill>
                            <a:schemeClr val="tx1"/>
                          </a:solidFill>
                        </a:rPr>
                        <a:t>37,100</a:t>
                      </a:r>
                      <a:r>
                        <a:rPr lang="zh-TW" altLang="en-US" dirty="0" smtClean="0">
                          <a:solidFill>
                            <a:schemeClr val="tx1"/>
                          </a:solidFill>
                        </a:rPr>
                        <a:t>元</a:t>
                      </a:r>
                    </a:p>
                  </a:txBody>
                  <a:tcPr anchor="ctr"/>
                </a:tc>
              </a:tr>
              <a:tr h="37084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TW" sz="1800" b="0" i="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G.</a:t>
                      </a:r>
                      <a:r>
                        <a:rPr lang="zh-TW" altLang="en-US" sz="1800" b="0" i="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智財組</a:t>
                      </a:r>
                      <a:endParaRPr lang="zh-TW" altLang="en-US" dirty="0" smtClean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800" b="0" i="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N</a:t>
                      </a:r>
                      <a:endParaRPr lang="zh-TW" altLang="en-US" sz="18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800" b="0" i="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N</a:t>
                      </a:r>
                      <a:endParaRPr lang="zh-TW" altLang="en-US" sz="1800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</a:tr>
            </a:tbl>
          </a:graphicData>
        </a:graphic>
      </p:graphicFrame>
      <p:sp>
        <p:nvSpPr>
          <p:cNvPr id="7" name="文字方塊 6"/>
          <p:cNvSpPr txBox="1"/>
          <p:nvPr/>
        </p:nvSpPr>
        <p:spPr>
          <a:xfrm>
            <a:off x="6215042" y="2643182"/>
            <a:ext cx="2928958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b="1" dirty="0" smtClean="0">
                <a:solidFill>
                  <a:srgbClr val="002060"/>
                </a:solidFill>
              </a:rPr>
              <a:t>其他適用案例：</a:t>
            </a:r>
            <a:endParaRPr lang="en-US" altLang="zh-TW" b="1" dirty="0" smtClean="0">
              <a:solidFill>
                <a:srgbClr val="002060"/>
              </a:solidFill>
            </a:endParaRPr>
          </a:p>
          <a:p>
            <a:pPr marL="342900" indent="-342900">
              <a:buFont typeface="+mj-lt"/>
              <a:buAutoNum type="arabicParenR"/>
            </a:pPr>
            <a:r>
              <a:rPr lang="zh-TW" altLang="en-US" dirty="0" smtClean="0">
                <a:sym typeface="Wingdings" pitchFamily="2" charset="2"/>
              </a:rPr>
              <a:t>匯款日期為</a:t>
            </a:r>
            <a:r>
              <a:rPr lang="en-US" altLang="zh-TW" dirty="0" smtClean="0"/>
              <a:t>2015</a:t>
            </a:r>
            <a:r>
              <a:rPr lang="zh-TW" altLang="en-US" dirty="0" smtClean="0"/>
              <a:t>年</a:t>
            </a:r>
            <a:r>
              <a:rPr lang="en-US" altLang="zh-TW" dirty="0" smtClean="0"/>
              <a:t>12</a:t>
            </a:r>
            <a:r>
              <a:rPr lang="zh-TW" altLang="en-US" dirty="0" smtClean="0"/>
              <a:t>月</a:t>
            </a:r>
            <a:r>
              <a:rPr lang="en-US" altLang="zh-TW" dirty="0" smtClean="0"/>
              <a:t>31</a:t>
            </a:r>
            <a:r>
              <a:rPr lang="zh-TW" altLang="en-US" dirty="0" smtClean="0"/>
              <a:t>日前，但還未分配，</a:t>
            </a:r>
            <a:r>
              <a:rPr lang="en-US" altLang="zh-TW" dirty="0" smtClean="0"/>
              <a:t>2016</a:t>
            </a:r>
            <a:r>
              <a:rPr lang="zh-TW" altLang="en-US" dirty="0" smtClean="0"/>
              <a:t>年才進行分配。</a:t>
            </a:r>
            <a:endParaRPr lang="en-US" altLang="zh-TW" dirty="0" smtClean="0"/>
          </a:p>
          <a:p>
            <a:pPr marL="342900" indent="-342900">
              <a:buFont typeface="+mj-lt"/>
              <a:buAutoNum type="arabicParenR"/>
            </a:pPr>
            <a:r>
              <a:rPr lang="zh-TW" altLang="en-US" dirty="0" smtClean="0"/>
              <a:t>產學合作合約簽署日起自</a:t>
            </a:r>
            <a:r>
              <a:rPr lang="en-US" altLang="zh-TW" dirty="0" smtClean="0"/>
              <a:t>2015</a:t>
            </a:r>
            <a:r>
              <a:rPr lang="zh-TW" altLang="en-US" dirty="0" smtClean="0"/>
              <a:t>年</a:t>
            </a:r>
            <a:r>
              <a:rPr lang="en-US" altLang="zh-TW" dirty="0" smtClean="0"/>
              <a:t>12</a:t>
            </a:r>
            <a:r>
              <a:rPr lang="zh-TW" altLang="en-US" dirty="0" smtClean="0"/>
              <a:t>月</a:t>
            </a:r>
            <a:r>
              <a:rPr lang="en-US" altLang="zh-TW" dirty="0" smtClean="0"/>
              <a:t>31</a:t>
            </a:r>
            <a:r>
              <a:rPr lang="zh-TW" altLang="en-US" dirty="0" smtClean="0"/>
              <a:t>日前，計畫從</a:t>
            </a:r>
            <a:r>
              <a:rPr lang="en-US" altLang="zh-TW" dirty="0" smtClean="0"/>
              <a:t>2016</a:t>
            </a:r>
            <a:r>
              <a:rPr lang="zh-TW" altLang="en-US" dirty="0" smtClean="0"/>
              <a:t>年</a:t>
            </a:r>
            <a:r>
              <a:rPr lang="en-US" altLang="zh-TW" dirty="0" smtClean="0"/>
              <a:t>01</a:t>
            </a:r>
            <a:r>
              <a:rPr lang="zh-TW" altLang="en-US" dirty="0" smtClean="0"/>
              <a:t>月</a:t>
            </a:r>
            <a:r>
              <a:rPr lang="en-US" altLang="zh-TW" dirty="0" smtClean="0"/>
              <a:t>01</a:t>
            </a:r>
            <a:r>
              <a:rPr lang="zh-TW" altLang="en-US" dirty="0" smtClean="0"/>
              <a:t>日開始。</a:t>
            </a:r>
            <a:endParaRPr lang="en-US" altLang="zh-TW" dirty="0" smtClean="0"/>
          </a:p>
          <a:p>
            <a:pPr marL="342900" indent="-342900">
              <a:buFont typeface="+mj-lt"/>
              <a:buAutoNum type="arabicParenR"/>
            </a:pPr>
            <a:r>
              <a:rPr lang="zh-TW" altLang="en-US" dirty="0" smtClean="0"/>
              <a:t>產學合作合約簽署日起自</a:t>
            </a:r>
            <a:r>
              <a:rPr lang="en-US" altLang="zh-TW" dirty="0" smtClean="0"/>
              <a:t>2015</a:t>
            </a:r>
            <a:r>
              <a:rPr lang="zh-TW" altLang="en-US" dirty="0" smtClean="0"/>
              <a:t>年</a:t>
            </a:r>
            <a:r>
              <a:rPr lang="en-US" altLang="zh-TW" dirty="0" smtClean="0"/>
              <a:t>12</a:t>
            </a:r>
            <a:r>
              <a:rPr lang="zh-TW" altLang="en-US" dirty="0" smtClean="0"/>
              <a:t>月</a:t>
            </a:r>
            <a:r>
              <a:rPr lang="en-US" altLang="zh-TW" dirty="0" smtClean="0"/>
              <a:t>31</a:t>
            </a:r>
            <a:r>
              <a:rPr lang="zh-TW" altLang="en-US" dirty="0" smtClean="0"/>
              <a:t>日前，計畫從</a:t>
            </a:r>
            <a:r>
              <a:rPr lang="en-US" altLang="zh-TW" dirty="0" smtClean="0"/>
              <a:t>2015</a:t>
            </a:r>
            <a:r>
              <a:rPr lang="zh-TW" altLang="en-US" dirty="0" smtClean="0"/>
              <a:t>年</a:t>
            </a:r>
            <a:r>
              <a:rPr lang="en-US" altLang="zh-TW" dirty="0" smtClean="0"/>
              <a:t>12</a:t>
            </a:r>
            <a:r>
              <a:rPr lang="zh-TW" altLang="en-US" dirty="0" smtClean="0"/>
              <a:t>月</a:t>
            </a:r>
            <a:r>
              <a:rPr lang="en-US" altLang="zh-TW" dirty="0" smtClean="0"/>
              <a:t>31</a:t>
            </a:r>
            <a:r>
              <a:rPr lang="zh-TW" altLang="en-US" dirty="0" smtClean="0"/>
              <a:t>日前開始。</a:t>
            </a:r>
            <a:endParaRPr lang="en-US" altLang="zh-TW" dirty="0" smtClean="0"/>
          </a:p>
          <a:p>
            <a:endParaRPr lang="en-US" altLang="zh-TW" dirty="0" smtClean="0"/>
          </a:p>
          <a:p>
            <a:endParaRPr lang="zh-TW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357158" y="1428736"/>
            <a:ext cx="8229600" cy="4997152"/>
          </a:xfrm>
        </p:spPr>
        <p:txBody>
          <a:bodyPr>
            <a:normAutofit fontScale="92500" lnSpcReduction="20000"/>
          </a:bodyPr>
          <a:lstStyle/>
          <a:p>
            <a:r>
              <a:rPr lang="zh-TW" altLang="en-US" dirty="0" smtClean="0"/>
              <a:t>權利金收入使用方式：</a:t>
            </a:r>
            <a:endParaRPr lang="en-US" altLang="zh-TW" dirty="0" smtClean="0"/>
          </a:p>
          <a:p>
            <a:pPr lvl="1" fontAlgn="base"/>
            <a:r>
              <a:rPr lang="zh-TW" altLang="zh-TW" dirty="0" smtClean="0"/>
              <a:t>不得</a:t>
            </a:r>
            <a:r>
              <a:rPr lang="zh-TW" altLang="zh-TW" dirty="0"/>
              <a:t>報支發明人自身之人事費</a:t>
            </a:r>
            <a:r>
              <a:rPr lang="zh-TW" altLang="zh-TW" dirty="0" smtClean="0"/>
              <a:t>。</a:t>
            </a:r>
            <a:endParaRPr lang="zh-TW" altLang="zh-TW" dirty="0"/>
          </a:p>
          <a:p>
            <a:pPr lvl="1" fontAlgn="base"/>
            <a:r>
              <a:rPr lang="zh-TW" altLang="zh-TW" dirty="0"/>
              <a:t>應實際運用於科技研究發展有關項目，得支用之項目例示如下：</a:t>
            </a:r>
          </a:p>
          <a:p>
            <a:pPr lvl="2" fontAlgn="base"/>
            <a:r>
              <a:rPr lang="zh-TW" altLang="zh-TW" dirty="0"/>
              <a:t>聘請助理、臨時工、工讀金、約用人員加班費及勞、健保費用。</a:t>
            </a:r>
          </a:p>
          <a:p>
            <a:pPr lvl="2" fontAlgn="base"/>
            <a:r>
              <a:rPr lang="zh-TW" altLang="zh-TW" dirty="0"/>
              <a:t>邀請國內外學者、專家來校演講、參與學術會議、合作研究及實驗指導。</a:t>
            </a:r>
          </a:p>
          <a:p>
            <a:pPr lvl="2" fontAlgn="base"/>
            <a:r>
              <a:rPr lang="zh-TW" altLang="zh-TW" dirty="0">
                <a:solidFill>
                  <a:srgbClr val="FF0000"/>
                </a:solidFill>
              </a:rPr>
              <a:t>報支國外差旅費</a:t>
            </a:r>
            <a:r>
              <a:rPr lang="zh-TW" altLang="zh-TW" dirty="0"/>
              <a:t>。</a:t>
            </a:r>
          </a:p>
          <a:p>
            <a:pPr lvl="2" fontAlgn="base"/>
            <a:r>
              <a:rPr lang="zh-TW" altLang="zh-TW" dirty="0"/>
              <a:t>購買儀器設備、耗材、雜項費用及其他與研究發展有關之費用。</a:t>
            </a:r>
          </a:p>
          <a:p>
            <a:pPr lvl="2" fontAlgn="base"/>
            <a:r>
              <a:rPr lang="zh-TW" altLang="zh-TW" dirty="0"/>
              <a:t>為辦理本校研發成果推廣、智慧財產權取得及維護之必要支出。</a:t>
            </a:r>
          </a:p>
          <a:p>
            <a:pPr lvl="2" fontAlgn="base"/>
            <a:r>
              <a:rPr lang="zh-TW" altLang="zh-TW" dirty="0"/>
              <a:t>其他經專案簽准支用之費用。</a:t>
            </a:r>
          </a:p>
          <a:p>
            <a:endParaRPr lang="en-US" altLang="zh-TW" dirty="0" smtClean="0"/>
          </a:p>
          <a:p>
            <a:endParaRPr lang="zh-TW" altLang="en-US" dirty="0"/>
          </a:p>
        </p:txBody>
      </p:sp>
      <p:sp>
        <p:nvSpPr>
          <p:cNvPr id="4" name="標題 1"/>
          <p:cNvSpPr>
            <a:spLocks noGrp="1"/>
          </p:cNvSpPr>
          <p:nvPr>
            <p:ph type="title"/>
          </p:nvPr>
        </p:nvSpPr>
        <p:spPr>
          <a:xfrm>
            <a:off x="0" y="214290"/>
            <a:ext cx="9144000" cy="1143000"/>
          </a:xfrm>
        </p:spPr>
        <p:txBody>
          <a:bodyPr>
            <a:normAutofit fontScale="90000"/>
          </a:bodyPr>
          <a:lstStyle/>
          <a:p>
            <a:r>
              <a:rPr lang="zh-TW" altLang="en-US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itchFamily="65" charset="-120"/>
                <a:ea typeface="標楷體" pitchFamily="65" charset="-120"/>
              </a:rPr>
              <a:t>權利金收入</a:t>
            </a:r>
            <a:r>
              <a:rPr lang="en-US" altLang="zh-TW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itchFamily="65" charset="-120"/>
                <a:ea typeface="標楷體" pitchFamily="65" charset="-120"/>
              </a:rPr>
              <a:t>(</a:t>
            </a:r>
            <a:r>
              <a:rPr lang="zh-TW" altLang="en-US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itchFamily="65" charset="-120"/>
                <a:ea typeface="標楷體" pitchFamily="65" charset="-120"/>
              </a:rPr>
              <a:t>技轉金專戶</a:t>
            </a:r>
            <a:r>
              <a:rPr lang="en-US" altLang="zh-TW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itchFamily="65" charset="-120"/>
                <a:ea typeface="標楷體" pitchFamily="65" charset="-120"/>
              </a:rPr>
              <a:t>)</a:t>
            </a:r>
            <a:r>
              <a:rPr lang="zh-TW" altLang="en-US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itchFamily="65" charset="-120"/>
                <a:ea typeface="標楷體" pitchFamily="65" charset="-120"/>
              </a:rPr>
              <a:t>使用權限放寬</a:t>
            </a:r>
            <a:endParaRPr lang="en-US" altLang="zh-TW" b="1" dirty="0" smtClean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標楷體" pitchFamily="65" charset="-120"/>
              <a:ea typeface="標楷體" pitchFamily="65" charset="-12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418</TotalTime>
  <Words>1842</Words>
  <Application>Microsoft Office PowerPoint</Application>
  <PresentationFormat>如螢幕大小 (4:3)</PresentationFormat>
  <Paragraphs>344</Paragraphs>
  <Slides>11</Slides>
  <Notes>0</Notes>
  <HiddenSlides>0</HiddenSlides>
  <MMClips>0</MMClips>
  <ScaleCrop>false</ScaleCrop>
  <HeadingPairs>
    <vt:vector size="4" baseType="variant">
      <vt:variant>
        <vt:lpstr>佈景主題</vt:lpstr>
      </vt:variant>
      <vt:variant>
        <vt:i4>1</vt:i4>
      </vt:variant>
      <vt:variant>
        <vt:lpstr>投影片標題</vt:lpstr>
      </vt:variant>
      <vt:variant>
        <vt:i4>11</vt:i4>
      </vt:variant>
    </vt:vector>
  </HeadingPairs>
  <TitlesOfParts>
    <vt:vector size="12" baseType="lpstr">
      <vt:lpstr>Office 佈景主題</vt:lpstr>
      <vt:lpstr>  研發成果管理辦法第13條  -近期研發成果權益收入(技轉金) 分配比例變動之適用說明 </vt:lpstr>
      <vt:lpstr>技轉金分配比例變動之適用說明</vt:lpstr>
      <vt:lpstr>含技轉金之案件類型</vt:lpstr>
      <vt:lpstr>比例變動說明：一般/先期技轉案件</vt:lpstr>
      <vt:lpstr>投影片 5</vt:lpstr>
      <vt:lpstr>技轉金分配適用比例說明</vt:lpstr>
      <vt:lpstr>技轉金分配適用比例說明-舉例</vt:lpstr>
      <vt:lpstr>技轉金分配適用比例說明-舉例</vt:lpstr>
      <vt:lpstr>技轉金分配適用比例說明-舉例</vt:lpstr>
      <vt:lpstr>技轉金分配適用比例說明-舉例</vt:lpstr>
      <vt:lpstr>權利金收入(技轉金專戶)使用權限放寬</vt:lpstr>
    </vt:vector>
  </TitlesOfParts>
  <Company>Toshiba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個人業務報告</dc:title>
  <dc:creator>NTHU L.D.</dc:creator>
  <cp:lastModifiedBy>NTHU L.D. </cp:lastModifiedBy>
  <cp:revision>53</cp:revision>
  <dcterms:created xsi:type="dcterms:W3CDTF">2016-01-27T15:43:58Z</dcterms:created>
  <dcterms:modified xsi:type="dcterms:W3CDTF">2016-01-31T08:19:53Z</dcterms:modified>
</cp:coreProperties>
</file>