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FFC000"/>
    <a:srgbClr val="FFF2CC"/>
    <a:srgbClr val="FFE1FF"/>
    <a:srgbClr val="A9D18E"/>
    <a:srgbClr val="C5E5F2"/>
    <a:srgbClr val="D9D9D9"/>
    <a:srgbClr val="4472C4"/>
    <a:srgbClr val="EDEDE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8036" autoAdjust="0"/>
    <p:restoredTop sz="94660"/>
  </p:normalViewPr>
  <p:slideViewPr>
    <p:cSldViewPr snapToGrid="0">
      <p:cViewPr varScale="1">
        <p:scale>
          <a:sx n="55" d="100"/>
          <a:sy n="55" d="100"/>
        </p:scale>
        <p:origin x="1517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8B770-4700-42D9-9341-D48AEDCDE437}" type="datetimeFigureOut">
              <a:rPr lang="zh-TW" altLang="en-US" smtClean="0"/>
              <a:t>2023/3/11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119B2-7628-4401-8767-EF0AF058A2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99896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8B770-4700-42D9-9341-D48AEDCDE437}" type="datetimeFigureOut">
              <a:rPr lang="zh-TW" altLang="en-US" smtClean="0"/>
              <a:t>2023/3/11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119B2-7628-4401-8767-EF0AF058A2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3231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8B770-4700-42D9-9341-D48AEDCDE437}" type="datetimeFigureOut">
              <a:rPr lang="zh-TW" altLang="en-US" smtClean="0"/>
              <a:t>2023/3/11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119B2-7628-4401-8767-EF0AF058A2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89299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8B770-4700-42D9-9341-D48AEDCDE437}" type="datetimeFigureOut">
              <a:rPr lang="zh-TW" altLang="en-US" smtClean="0"/>
              <a:t>2023/3/11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119B2-7628-4401-8767-EF0AF058A2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0627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8B770-4700-42D9-9341-D48AEDCDE437}" type="datetimeFigureOut">
              <a:rPr lang="zh-TW" altLang="en-US" smtClean="0"/>
              <a:t>2023/3/11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119B2-7628-4401-8767-EF0AF058A2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05684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8B770-4700-42D9-9341-D48AEDCDE437}" type="datetimeFigureOut">
              <a:rPr lang="zh-TW" altLang="en-US" smtClean="0"/>
              <a:t>2023/3/11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119B2-7628-4401-8767-EF0AF058A2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4748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8B770-4700-42D9-9341-D48AEDCDE437}" type="datetimeFigureOut">
              <a:rPr lang="zh-TW" altLang="en-US" smtClean="0"/>
              <a:t>2023/3/11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119B2-7628-4401-8767-EF0AF058A2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027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8B770-4700-42D9-9341-D48AEDCDE437}" type="datetimeFigureOut">
              <a:rPr lang="zh-TW" altLang="en-US" smtClean="0"/>
              <a:t>2023/3/11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119B2-7628-4401-8767-EF0AF058A2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704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8B770-4700-42D9-9341-D48AEDCDE437}" type="datetimeFigureOut">
              <a:rPr lang="zh-TW" altLang="en-US" smtClean="0"/>
              <a:t>2023/3/11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119B2-7628-4401-8767-EF0AF058A2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9023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8B770-4700-42D9-9341-D48AEDCDE437}" type="datetimeFigureOut">
              <a:rPr lang="zh-TW" altLang="en-US" smtClean="0"/>
              <a:t>2023/3/11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119B2-7628-4401-8767-EF0AF058A2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75925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8B770-4700-42D9-9341-D48AEDCDE437}" type="datetimeFigureOut">
              <a:rPr lang="zh-TW" altLang="en-US" smtClean="0"/>
              <a:t>2023/3/11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119B2-7628-4401-8767-EF0AF058A2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2706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8B770-4700-42D9-9341-D48AEDCDE437}" type="datetimeFigureOut">
              <a:rPr lang="zh-TW" altLang="en-US" smtClean="0"/>
              <a:t>2023/3/11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7119B2-7628-4401-8767-EF0AF058A2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0532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9C8F00E0-6AA9-42E1-8C3D-36500F9363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1513396"/>
              </p:ext>
            </p:extLst>
          </p:nvPr>
        </p:nvGraphicFramePr>
        <p:xfrm>
          <a:off x="179172" y="987714"/>
          <a:ext cx="6499657" cy="7660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6486">
                  <a:extLst>
                    <a:ext uri="{9D8B030D-6E8A-4147-A177-3AD203B41FA5}">
                      <a16:colId xmlns:a16="http://schemas.microsoft.com/office/drawing/2014/main" val="1293652606"/>
                    </a:ext>
                  </a:extLst>
                </a:gridCol>
                <a:gridCol w="4502274">
                  <a:extLst>
                    <a:ext uri="{9D8B030D-6E8A-4147-A177-3AD203B41FA5}">
                      <a16:colId xmlns:a16="http://schemas.microsoft.com/office/drawing/2014/main" val="1493196199"/>
                    </a:ext>
                  </a:extLst>
                </a:gridCol>
                <a:gridCol w="1000897">
                  <a:extLst>
                    <a:ext uri="{9D8B030D-6E8A-4147-A177-3AD203B41FA5}">
                      <a16:colId xmlns:a16="http://schemas.microsoft.com/office/drawing/2014/main" val="994334130"/>
                    </a:ext>
                  </a:extLst>
                </a:gridCol>
              </a:tblGrid>
              <a:tr h="286916">
                <a:tc gridSpan="3">
                  <a:txBody>
                    <a:bodyPr/>
                    <a:lstStyle/>
                    <a:p>
                      <a:pPr algn="ctr"/>
                      <a:r>
                        <a:rPr lang="en-US" altLang="zh-TW" sz="1050" b="1" kern="1200" dirty="0">
                          <a:solidFill>
                            <a:schemeClr val="lt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Monday 13 March</a:t>
                      </a:r>
                      <a:endParaRPr lang="zh-TW" altLang="en-US" sz="1050" b="1" kern="1200" dirty="0">
                        <a:solidFill>
                          <a:schemeClr val="lt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965713681"/>
                  </a:ext>
                </a:extLst>
              </a:tr>
              <a:tr h="26476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9:00-16:00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Registration Open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105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Lobby</a:t>
                      </a:r>
                      <a:endParaRPr lang="zh-TW" altLang="en-US" sz="1050" i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6449975"/>
                  </a:ext>
                </a:extLst>
              </a:tr>
              <a:tr h="26476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9:45-10:15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18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Opening Ceremony 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(Chair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 Prof. Chihchen Chen, NTHU)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18E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zh-TW" altLang="en-US" sz="1100" b="0" i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1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661283"/>
                  </a:ext>
                </a:extLst>
              </a:tr>
              <a:tr h="911613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Greetings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9:45-10:10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W. John Kao 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(President, NTHU), </a:t>
                      </a: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Yoshimi Ogawa 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(CEO, Daicel),</a:t>
                      </a:r>
                      <a:r>
                        <a:rPr lang="zh-TW" altLang="en-US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Yu-Han Tsou</a:t>
                      </a: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GB" altLang="zh-TW" sz="105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Senior Advisor, STD-JP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),</a:t>
                      </a:r>
                      <a:r>
                        <a:rPr lang="zh-TW" altLang="en-US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Chih-Peng Li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(Director General, NSTC), </a:t>
                      </a: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Fan-Gang Tseng 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(Distinguished</a:t>
                      </a:r>
                      <a:r>
                        <a:rPr lang="zh-TW" altLang="en-US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Prof., NTHU), </a:t>
                      </a:r>
                    </a:p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Takehiko Kitamori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(Yushan Honorary</a:t>
                      </a:r>
                      <a:r>
                        <a:rPr lang="zh-TW" altLang="en-US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Chair Prof., NTHU)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r"/>
                      <a:r>
                        <a:rPr lang="en-US" altLang="zh-TW" sz="1050" b="0" i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Sun </a:t>
                      </a:r>
                    </a:p>
                    <a:p>
                      <a:pPr algn="r"/>
                      <a:r>
                        <a:rPr lang="en-US" altLang="zh-TW" sz="1050" b="0" i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Yun-</a:t>
                      </a:r>
                      <a:r>
                        <a:rPr lang="en-US" altLang="zh-TW" sz="1050" b="0" i="1" kern="12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Suan</a:t>
                      </a:r>
                      <a:r>
                        <a:rPr lang="en-US" altLang="zh-TW" sz="1050" b="0" i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r"/>
                      <a:r>
                        <a:rPr lang="en-US" altLang="zh-TW" sz="1050" b="0" i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Lecture Hall </a:t>
                      </a:r>
                      <a:endParaRPr lang="zh-TW" altLang="en-US" sz="1050" b="0" i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5894845"/>
                  </a:ext>
                </a:extLst>
              </a:tr>
              <a:tr h="26476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10:10-10:15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Group Photo</a:t>
                      </a:r>
                      <a:endParaRPr lang="zh-TW" altLang="en-US" sz="105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r"/>
                      <a:endParaRPr lang="zh-TW" alt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3856306"/>
                  </a:ext>
                </a:extLst>
              </a:tr>
              <a:tr h="582835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Opening Speech</a:t>
                      </a:r>
                      <a:endParaRPr lang="zh-TW" altLang="en-US" sz="105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10:15-11:15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5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Introduction of the Daicel Project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Yoshimi </a:t>
                      </a:r>
                      <a:r>
                        <a:rPr lang="en-US" altLang="zh-TW" sz="105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Ogawa 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(CEO, Daicel) 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and</a:t>
                      </a:r>
                      <a:r>
                        <a:rPr lang="en-US" altLang="zh-TW" sz="105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Takehiko Kitamori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(Yushan Honorary</a:t>
                      </a:r>
                      <a:r>
                        <a:rPr lang="zh-TW" altLang="en-US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Chair Prof., NTHU)</a:t>
                      </a:r>
                      <a:endParaRPr lang="en-US" altLang="zh-TW" sz="1050" b="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5F2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r"/>
                      <a:endParaRPr lang="zh-TW" alt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6765965"/>
                  </a:ext>
                </a:extLst>
              </a:tr>
              <a:tr h="582835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Plenary Lecture</a:t>
                      </a:r>
                      <a:endParaRPr lang="zh-TW" altLang="en-US" sz="105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11:15-12:00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5F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Accelerating Chemical Discovery and Development with Microfluidics, Automation, and AI</a:t>
                      </a:r>
                    </a:p>
                    <a:p>
                      <a:pPr algn="l"/>
                      <a:r>
                        <a:rPr lang="en-US" altLang="zh-TW" sz="105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Klavs</a:t>
                      </a: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F. Jensen</a:t>
                      </a:r>
                      <a:r>
                        <a:rPr lang="en-US" altLang="zh-TW" sz="105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altLang="zh-TW" sz="1050" b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Prof., 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MIT)</a:t>
                      </a:r>
                      <a:endParaRPr lang="zh-TW" altLang="en-US" sz="1050" b="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5F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445243642"/>
                  </a:ext>
                </a:extLst>
              </a:tr>
              <a:tr h="26476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12:00-12:15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Group Photo</a:t>
                      </a:r>
                      <a:endParaRPr lang="zh-TW" altLang="en-US" sz="105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105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TSMC Build. </a:t>
                      </a:r>
                      <a:endParaRPr lang="zh-TW" altLang="en-US" sz="1050" i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9788"/>
                  </a:ext>
                </a:extLst>
              </a:tr>
              <a:tr h="26476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12:15-13:15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1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IMT</a:t>
                      </a:r>
                      <a:r>
                        <a:rPr lang="zh-TW" altLang="en-US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Lunch </a:t>
                      </a:r>
                      <a:endParaRPr lang="zh-TW" altLang="en-US" sz="105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1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105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Room 104 </a:t>
                      </a:r>
                      <a:endParaRPr lang="zh-TW" altLang="en-US" sz="1050" i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1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3455814"/>
                  </a:ext>
                </a:extLst>
              </a:tr>
              <a:tr h="26476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13:15-14:20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Lab tour (1</a:t>
                      </a:r>
                      <a:r>
                        <a:rPr lang="en-US" altLang="zh-TW" sz="1050" b="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DTP) </a:t>
                      </a:r>
                      <a:endParaRPr lang="zh-TW" altLang="en-US" sz="105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105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Chem. Lab</a:t>
                      </a:r>
                      <a:endParaRPr lang="zh-TW" altLang="en-US" sz="1050" i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239478"/>
                  </a:ext>
                </a:extLst>
              </a:tr>
              <a:tr h="26476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14:20-17:00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18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Taiwan-Japan International Exchange and UIC (moderator: Prof. 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Chihchen Chen, NTHU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zh-TW" altLang="en-US" sz="105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r" defTabSz="685800" rtl="0" eaLnBrk="1" latinLnBrk="0" hangingPunct="1"/>
                      <a:endParaRPr lang="zh-TW" altLang="en-US" sz="1100" b="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2147312"/>
                  </a:ext>
                </a:extLst>
              </a:tr>
              <a:tr h="26476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14:20-14:25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1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Takashi</a:t>
                      </a:r>
                      <a:r>
                        <a:rPr lang="en-US" altLang="zh-TW" sz="105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050" b="1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Hattori</a:t>
                      </a:r>
                      <a:r>
                        <a:rPr lang="en-US" altLang="zh-TW" sz="105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(Deputy Representative, Japan-Taiwan Exchange Association)</a:t>
                      </a:r>
                      <a:r>
                        <a:rPr lang="zh-TW" altLang="en-US" sz="105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endParaRPr lang="zh-TW" altLang="en-US" sz="1050" b="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algn="r" defTabSz="685800" rtl="0" eaLnBrk="1" latinLnBrk="0" hangingPunct="1"/>
                      <a:r>
                        <a:rPr lang="en-US" altLang="zh-TW" sz="1050" b="0" i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Sun </a:t>
                      </a:r>
                    </a:p>
                    <a:p>
                      <a:pPr marL="0" algn="r" defTabSz="685800" rtl="0" eaLnBrk="1" latinLnBrk="0" hangingPunct="1"/>
                      <a:r>
                        <a:rPr lang="en-US" altLang="zh-TW" sz="1050" b="0" i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Yun-</a:t>
                      </a:r>
                      <a:r>
                        <a:rPr lang="en-US" altLang="zh-TW" sz="1050" b="0" i="1" kern="12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Suan</a:t>
                      </a:r>
                      <a:r>
                        <a:rPr lang="en-US" altLang="zh-TW" sz="1050" b="0" i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0" algn="r" defTabSz="685800" rtl="0" eaLnBrk="1" latinLnBrk="0" hangingPunct="1"/>
                      <a:r>
                        <a:rPr lang="en-US" altLang="zh-TW" sz="1050" b="0" i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Lecture Hall </a:t>
                      </a:r>
                      <a:endParaRPr lang="zh-TW" altLang="en-US" sz="1050" b="0" i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1511745"/>
                  </a:ext>
                </a:extLst>
              </a:tr>
              <a:tr h="147379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14:25-14:45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Yu-Han </a:t>
                      </a: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Tsou 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GB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Senior Advisor, STD-JP)</a:t>
                      </a:r>
                      <a:endParaRPr lang="zh-TW" altLang="en-US" sz="1050" b="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r"/>
                      <a:endParaRPr lang="zh-TW" alt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8146979"/>
                  </a:ext>
                </a:extLst>
              </a:tr>
              <a:tr h="26476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14:45-15:05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1" kern="12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Shinobu</a:t>
                      </a:r>
                      <a:r>
                        <a:rPr lang="en-US" altLang="zh-TW" sz="105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Yoshimura 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(ED/VP, </a:t>
                      </a:r>
                      <a:r>
                        <a:rPr lang="en-US" altLang="zh-TW" sz="1050" b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UTokyo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zh-TW" altLang="en-US" sz="105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r"/>
                      <a:endParaRPr lang="zh-TW" alt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7428486"/>
                  </a:ext>
                </a:extLst>
              </a:tr>
              <a:tr h="26476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15:05-15:15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Fan-Gang Tseng 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(Distinguished</a:t>
                      </a:r>
                      <a:r>
                        <a:rPr lang="zh-TW" altLang="en-US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Prof., NTHU)</a:t>
                      </a:r>
                      <a:endParaRPr lang="zh-TW" altLang="en-US" sz="105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r"/>
                      <a:endParaRPr lang="zh-TW" altLang="en-US" sz="12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4470519"/>
                  </a:ext>
                </a:extLst>
              </a:tr>
              <a:tr h="26476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15:15-15:25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Cheng-Yao Lo </a:t>
                      </a:r>
                      <a:r>
                        <a:rPr lang="en-US" altLang="zh-TW" sz="105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(Director, DGM, NTHU)</a:t>
                      </a:r>
                      <a:endParaRPr lang="zh-TW" altLang="en-US" sz="105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685800" rtl="0" eaLnBrk="1" latinLnBrk="0" hangingPunct="1"/>
                      <a:endParaRPr lang="zh-TW" altLang="en-US" sz="1050" b="0" i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164427"/>
                  </a:ext>
                </a:extLst>
              </a:tr>
              <a:tr h="26476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15:25-16:00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1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Coffee Break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1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0" i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Lobby</a:t>
                      </a:r>
                      <a:endParaRPr lang="zh-TW" altLang="en-US" sz="1050" b="0" i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1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2414208"/>
                  </a:ext>
                </a:extLst>
              </a:tr>
              <a:tr h="60848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Panel Discussion </a:t>
                      </a:r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16:00-17:00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5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Panelists: </a:t>
                      </a:r>
                      <a:r>
                        <a:rPr lang="en-US" altLang="zh-TW" sz="105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Yu-Han Tsou, </a:t>
                      </a:r>
                      <a:r>
                        <a:rPr lang="en-US" altLang="zh-TW" sz="1050" b="1" kern="12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Shinobu</a:t>
                      </a:r>
                      <a:r>
                        <a:rPr lang="en-US" altLang="zh-TW" sz="105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Yoshimura, </a:t>
                      </a: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Fan-Gang Tseng</a:t>
                      </a:r>
                      <a:r>
                        <a:rPr lang="en-US" altLang="zh-TW" sz="105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             Cheng-Yao Lo, </a:t>
                      </a: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Yoshimi </a:t>
                      </a:r>
                      <a:r>
                        <a:rPr lang="en-US" altLang="zh-TW" sz="105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Ogawa, 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and</a:t>
                      </a:r>
                      <a:r>
                        <a:rPr lang="en-US" altLang="zh-TW" sz="105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Takehiko Kitamori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5F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685800" rtl="0" eaLnBrk="1" latinLnBrk="0" hangingPunct="1"/>
                      <a:r>
                        <a:rPr lang="en-US" altLang="zh-TW" sz="1050" b="0" i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Sun </a:t>
                      </a:r>
                    </a:p>
                    <a:p>
                      <a:pPr marL="0" algn="r" defTabSz="685800" rtl="0" eaLnBrk="1" latinLnBrk="0" hangingPunct="1"/>
                      <a:r>
                        <a:rPr lang="en-US" altLang="zh-TW" sz="1050" b="0" i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Yun-</a:t>
                      </a:r>
                      <a:r>
                        <a:rPr lang="en-US" altLang="zh-TW" sz="1050" b="0" i="1" kern="12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Suan</a:t>
                      </a:r>
                      <a:r>
                        <a:rPr lang="en-US" altLang="zh-TW" sz="1050" b="0" i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0" algn="r" defTabSz="685800" rtl="0" eaLnBrk="1" latinLnBrk="0" hangingPunct="1"/>
                      <a:r>
                        <a:rPr lang="en-US" altLang="zh-TW" sz="1050" b="0" i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Lecture Hall </a:t>
                      </a:r>
                      <a:endParaRPr lang="zh-TW" altLang="en-US" sz="1050" b="0" i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397316"/>
                  </a:ext>
                </a:extLst>
              </a:tr>
              <a:tr h="26476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18:00-21:00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1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IMTT</a:t>
                      </a:r>
                      <a:r>
                        <a:rPr lang="zh-TW" altLang="en-US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Banquet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1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zh-TW" altLang="en-US" sz="1100" b="0" i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1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9155709"/>
                  </a:ext>
                </a:extLst>
              </a:tr>
              <a:tr h="264764"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18:00-18:15</a:t>
                      </a:r>
                      <a:endParaRPr lang="zh-TW" altLang="en-US" sz="105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zh-TW" altLang="en-US" sz="105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Welcoming, </a:t>
                      </a: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Mitsuhiro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05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Kurihara</a:t>
                      </a: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(CEO, IMTT)</a:t>
                      </a:r>
                      <a:endParaRPr lang="zh-TW" altLang="en-US" sz="105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r"/>
                      <a:r>
                        <a:rPr lang="en-US" altLang="zh-TW" sz="1050" b="0" i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2F, </a:t>
                      </a:r>
                    </a:p>
                    <a:p>
                      <a:pPr algn="r"/>
                      <a:r>
                        <a:rPr lang="en-US" altLang="zh-TW" sz="1050" b="0" i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HO Hotel</a:t>
                      </a:r>
                      <a:endParaRPr lang="zh-TW" altLang="en-US" sz="105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7021850"/>
                  </a:ext>
                </a:extLst>
              </a:tr>
              <a:tr h="58283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Remarks:</a:t>
                      </a: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Po-Wen Chiu 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(Vice President, NTHU), </a:t>
                      </a: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Hung-Yin Tsai 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(Dean, </a:t>
                      </a:r>
                      <a:r>
                        <a:rPr lang="en-US" altLang="zh-TW" sz="1050" b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CoE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NTHU), </a:t>
                      </a: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Chih-Yung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Huang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(Chairman, PME, NTHU), </a:t>
                      </a:r>
                    </a:p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Sheng-</a:t>
                      </a:r>
                      <a:r>
                        <a:rPr lang="en-US" altLang="zh-TW" sz="105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Shian</a:t>
                      </a: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Li 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(Director, iNEMS, NTHU)</a:t>
                      </a:r>
                      <a:endParaRPr lang="zh-TW" altLang="en-US" sz="105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323494889"/>
                  </a:ext>
                </a:extLst>
              </a:tr>
            </a:tbl>
          </a:graphicData>
        </a:graphic>
      </p:graphicFrame>
      <p:sp>
        <p:nvSpPr>
          <p:cNvPr id="6" name="矩形 5">
            <a:extLst>
              <a:ext uri="{FF2B5EF4-FFF2-40B4-BE49-F238E27FC236}">
                <a16:creationId xmlns:a16="http://schemas.microsoft.com/office/drawing/2014/main" id="{7701CCE2-13A1-469E-A8FD-17DEF38FEE63}"/>
              </a:ext>
            </a:extLst>
          </p:cNvPr>
          <p:cNvSpPr/>
          <p:nvPr/>
        </p:nvSpPr>
        <p:spPr>
          <a:xfrm>
            <a:off x="0" y="9043827"/>
            <a:ext cx="6858000" cy="864000"/>
          </a:xfrm>
          <a:prstGeom prst="rect">
            <a:avLst/>
          </a:prstGeom>
          <a:gradFill flip="none" rotWithShape="1">
            <a:gsLst>
              <a:gs pos="9000">
                <a:srgbClr val="EDEDED"/>
              </a:gs>
              <a:gs pos="61000">
                <a:srgbClr val="FFFFFF"/>
              </a:gs>
              <a:gs pos="100000">
                <a:srgbClr val="FFFF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AF26CB10-C6A7-4C1B-B5D1-D699E09CB20C}"/>
              </a:ext>
            </a:extLst>
          </p:cNvPr>
          <p:cNvSpPr/>
          <p:nvPr/>
        </p:nvSpPr>
        <p:spPr>
          <a:xfrm>
            <a:off x="103328" y="8786198"/>
            <a:ext cx="666726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kern="0" dirty="0">
                <a:latin typeface="Arial" panose="020B0604020202020204" pitchFamily="34" charset="0"/>
                <a:cs typeface="Arial" panose="020B0604020202020204" pitchFamily="34" charset="0"/>
              </a:rPr>
              <a:t>Workshop Language: English</a:t>
            </a:r>
            <a:r>
              <a:rPr lang="zh-TW" altLang="en-US" sz="1000" kern="0" dirty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en-US" altLang="zh-TW" sz="1000" kern="0" dirty="0">
                <a:latin typeface="Arial" panose="020B0604020202020204" pitchFamily="34" charset="0"/>
                <a:cs typeface="Arial" panose="020B0604020202020204" pitchFamily="34" charset="0"/>
              </a:rPr>
              <a:t>website: https://ocic.iih.nthu.edu.tw/news_detail.php?news_rkey=AYAPWLSV93</a:t>
            </a:r>
            <a:r>
              <a:rPr lang="zh-TW" altLang="en-US" sz="1000" kern="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endParaRPr lang="en-US" altLang="zh-TW" sz="1000" kern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altLang="zh-TW" sz="1000" kern="0" dirty="0">
                <a:latin typeface="Arial" panose="020B0604020202020204" pitchFamily="34" charset="0"/>
                <a:cs typeface="Arial" panose="020B0604020202020204" pitchFamily="34" charset="0"/>
              </a:rPr>
              <a:t>Contact: chihchen@mx.nthu.edu.tw</a:t>
            </a:r>
            <a:endParaRPr lang="zh-TW" altLang="en-US" sz="1000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07AC75BA-C704-48CB-AE78-6C8683ABFBD2}"/>
              </a:ext>
            </a:extLst>
          </p:cNvPr>
          <p:cNvSpPr/>
          <p:nvPr/>
        </p:nvSpPr>
        <p:spPr>
          <a:xfrm>
            <a:off x="0" y="0"/>
            <a:ext cx="6858000" cy="877163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E30FB47C-CEF3-46A6-82F2-2F1ECE17F563}"/>
              </a:ext>
            </a:extLst>
          </p:cNvPr>
          <p:cNvSpPr/>
          <p:nvPr/>
        </p:nvSpPr>
        <p:spPr>
          <a:xfrm>
            <a:off x="0" y="-1"/>
            <a:ext cx="6858000" cy="90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b="1" kern="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 International Workshop on Microfluidic Chemical Plant</a:t>
            </a:r>
          </a:p>
          <a:p>
            <a:pPr algn="ctr"/>
            <a:r>
              <a:rPr lang="en-US" altLang="zh-TW" sz="1600" kern="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International University-Industry Collaboration for Innovation</a:t>
            </a:r>
            <a:endParaRPr lang="en-US" altLang="zh-TW" sz="1100" kern="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600"/>
              </a:spcBef>
            </a:pPr>
            <a:r>
              <a:rPr lang="en-US" altLang="zh-TW" sz="1200" kern="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13-14 March, Hsinchu, Taiwan</a:t>
            </a:r>
            <a:endParaRPr lang="en-US" altLang="zh-TW" kern="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群組 3">
            <a:extLst>
              <a:ext uri="{FF2B5EF4-FFF2-40B4-BE49-F238E27FC236}">
                <a16:creationId xmlns:a16="http://schemas.microsoft.com/office/drawing/2014/main" id="{17A79759-4D8F-4AEA-AF65-F5FE6AAC98AA}"/>
              </a:ext>
            </a:extLst>
          </p:cNvPr>
          <p:cNvGrpSpPr/>
          <p:nvPr/>
        </p:nvGrpSpPr>
        <p:grpSpPr>
          <a:xfrm>
            <a:off x="163931" y="9114127"/>
            <a:ext cx="7025997" cy="723401"/>
            <a:chOff x="163931" y="9186254"/>
            <a:chExt cx="7025997" cy="723401"/>
          </a:xfrm>
        </p:grpSpPr>
        <p:pic>
          <p:nvPicPr>
            <p:cNvPr id="8" name="圖片 9">
              <a:extLst>
                <a:ext uri="{FF2B5EF4-FFF2-40B4-BE49-F238E27FC236}">
                  <a16:creationId xmlns:a16="http://schemas.microsoft.com/office/drawing/2014/main" id="{B4C4CD31-8F25-444A-836F-D94BE82FCC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931" y="9252671"/>
              <a:ext cx="872726" cy="57600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図 11">
              <a:extLst>
                <a:ext uri="{FF2B5EF4-FFF2-40B4-BE49-F238E27FC236}">
                  <a16:creationId xmlns:a16="http://schemas.microsoft.com/office/drawing/2014/main" id="{57EFCFA7-F052-48DE-A52A-8ED85575363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96526" y="9450430"/>
              <a:ext cx="831429" cy="360000"/>
            </a:xfrm>
            <a:prstGeom prst="rect">
              <a:avLst/>
            </a:prstGeom>
          </p:spPr>
        </p:pic>
        <p:pic>
          <p:nvPicPr>
            <p:cNvPr id="10" name="Picture 4">
              <a:extLst>
                <a:ext uri="{FF2B5EF4-FFF2-40B4-BE49-F238E27FC236}">
                  <a16:creationId xmlns:a16="http://schemas.microsoft.com/office/drawing/2014/main" id="{C5805740-BB5A-41B0-80A2-BCF43956A6F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66596" y="9427959"/>
              <a:ext cx="803997" cy="36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5F6B80EC-9990-4578-9A89-10798E873988}"/>
                </a:ext>
              </a:extLst>
            </p:cNvPr>
            <p:cNvSpPr/>
            <p:nvPr/>
          </p:nvSpPr>
          <p:spPr>
            <a:xfrm>
              <a:off x="1093928" y="9186254"/>
              <a:ext cx="6096000" cy="24622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tabLst>
                  <a:tab pos="540000" algn="l"/>
                </a:tabLst>
              </a:pPr>
              <a:r>
                <a:rPr lang="en-US" altLang="zh-TW" sz="1000" kern="0" dirty="0">
                  <a:latin typeface="Arial" panose="020B0604020202020204" pitchFamily="34" charset="0"/>
                  <a:cs typeface="Arial" panose="020B0604020202020204" pitchFamily="34" charset="0"/>
                </a:rPr>
                <a:t>Organizer:  Daicel-NTHU Research Center	</a:t>
              </a:r>
              <a:endParaRPr lang="zh-TW" altLang="en-US" sz="1000" kern="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1B88C212-AE9A-4967-A137-EADBD0FBEC51}"/>
                </a:ext>
              </a:extLst>
            </p:cNvPr>
            <p:cNvSpPr/>
            <p:nvPr/>
          </p:nvSpPr>
          <p:spPr>
            <a:xfrm>
              <a:off x="1093928" y="9355657"/>
              <a:ext cx="6096000" cy="55399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tabLst>
                  <a:tab pos="540000" algn="l"/>
                </a:tabLst>
              </a:pPr>
              <a:r>
                <a:rPr lang="en-US" altLang="zh-TW" sz="1000" kern="0" dirty="0">
                  <a:latin typeface="Arial" panose="020B0604020202020204" pitchFamily="34" charset="0"/>
                  <a:cs typeface="Arial" panose="020B0604020202020204" pitchFamily="34" charset="0"/>
                </a:rPr>
                <a:t>Co-organizers: 	</a:t>
              </a:r>
            </a:p>
            <a:p>
              <a:pPr>
                <a:tabLst>
                  <a:tab pos="540000" algn="l"/>
                </a:tabLst>
              </a:pPr>
              <a:r>
                <a:rPr lang="en-US" altLang="zh-TW" sz="1000" kern="0" dirty="0">
                  <a:latin typeface="Arial" panose="020B0604020202020204" pitchFamily="34" charset="0"/>
                  <a:cs typeface="Arial" panose="020B0604020202020204" pitchFamily="34" charset="0"/>
                </a:rPr>
                <a:t>NTHU Operations Center for Industry Collaboration </a:t>
              </a:r>
            </a:p>
            <a:p>
              <a:pPr>
                <a:tabLst>
                  <a:tab pos="540000" algn="l"/>
                </a:tabLst>
              </a:pPr>
              <a:r>
                <a:rPr lang="en-US" altLang="zh-TW" sz="1000" kern="0" dirty="0">
                  <a:latin typeface="Arial" panose="020B0604020202020204" pitchFamily="34" charset="0"/>
                  <a:cs typeface="Arial" panose="020B0604020202020204" pitchFamily="34" charset="0"/>
                </a:rPr>
                <a:t>Society of Power Mechanical Engineering, Hsinchu</a:t>
              </a:r>
            </a:p>
          </p:txBody>
        </p:sp>
        <p:pic>
          <p:nvPicPr>
            <p:cNvPr id="17" name="圖片 16">
              <a:extLst>
                <a:ext uri="{FF2B5EF4-FFF2-40B4-BE49-F238E27FC236}">
                  <a16:creationId xmlns:a16="http://schemas.microsoft.com/office/drawing/2014/main" id="{50E7BBE2-585F-4C61-A879-64C6C8CAE02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209210" y="9414321"/>
              <a:ext cx="850823" cy="388489"/>
            </a:xfrm>
            <a:prstGeom prst="rect">
              <a:avLst/>
            </a:prstGeom>
          </p:spPr>
        </p:pic>
      </p:grpSp>
      <p:sp>
        <p:nvSpPr>
          <p:cNvPr id="14" name="矩形 13">
            <a:extLst>
              <a:ext uri="{FF2B5EF4-FFF2-40B4-BE49-F238E27FC236}">
                <a16:creationId xmlns:a16="http://schemas.microsoft.com/office/drawing/2014/main" id="{740053FD-6132-4D69-9322-7063C7A6C954}"/>
              </a:ext>
            </a:extLst>
          </p:cNvPr>
          <p:cNvSpPr/>
          <p:nvPr/>
        </p:nvSpPr>
        <p:spPr>
          <a:xfrm>
            <a:off x="4107638" y="9083222"/>
            <a:ext cx="6096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tabLst>
                <a:tab pos="540000" algn="l"/>
              </a:tabLst>
            </a:pPr>
            <a:r>
              <a:rPr lang="en-US" altLang="zh-TW" sz="1000" kern="0" dirty="0">
                <a:latin typeface="Arial" panose="020B0604020202020204" pitchFamily="34" charset="0"/>
                <a:cs typeface="Arial" panose="020B0604020202020204" pitchFamily="34" charset="0"/>
              </a:rPr>
              <a:t>Sponsors:	</a:t>
            </a:r>
            <a:endParaRPr lang="zh-TW" altLang="en-US" sz="1000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27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07AC75BA-C704-48CB-AE78-6C8683ABFBD2}"/>
              </a:ext>
            </a:extLst>
          </p:cNvPr>
          <p:cNvSpPr/>
          <p:nvPr/>
        </p:nvSpPr>
        <p:spPr>
          <a:xfrm>
            <a:off x="0" y="0"/>
            <a:ext cx="6858000" cy="877163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E30FB47C-CEF3-46A6-82F2-2F1ECE17F563}"/>
              </a:ext>
            </a:extLst>
          </p:cNvPr>
          <p:cNvSpPr/>
          <p:nvPr/>
        </p:nvSpPr>
        <p:spPr>
          <a:xfrm>
            <a:off x="0" y="0"/>
            <a:ext cx="6858000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b="1" kern="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 International Workshop on Microfluidic Chemical Plant</a:t>
            </a:r>
          </a:p>
          <a:p>
            <a:pPr algn="ctr"/>
            <a:r>
              <a:rPr lang="en-US" altLang="zh-TW" sz="1600" kern="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International University-Industry Collaboration for Innovation</a:t>
            </a:r>
            <a:endParaRPr lang="en-US" altLang="zh-TW" sz="1100" kern="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600"/>
              </a:spcBef>
            </a:pPr>
            <a:r>
              <a:rPr lang="en-US" altLang="zh-TW" sz="1200" kern="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13-14 March, Hsinchu, Taiwan</a:t>
            </a:r>
            <a:endParaRPr lang="en-US" altLang="zh-TW" kern="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58491141-F447-47A9-BC10-ECD384C4A4E9}"/>
              </a:ext>
            </a:extLst>
          </p:cNvPr>
          <p:cNvSpPr/>
          <p:nvPr/>
        </p:nvSpPr>
        <p:spPr>
          <a:xfrm>
            <a:off x="0" y="9042000"/>
            <a:ext cx="6858000" cy="864000"/>
          </a:xfrm>
          <a:prstGeom prst="rect">
            <a:avLst/>
          </a:prstGeom>
          <a:gradFill flip="none" rotWithShape="1">
            <a:gsLst>
              <a:gs pos="9000">
                <a:srgbClr val="EDEDED"/>
              </a:gs>
              <a:gs pos="61000">
                <a:srgbClr val="FFFFFF"/>
              </a:gs>
              <a:gs pos="100000">
                <a:srgbClr val="FFFF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grpSp>
        <p:nvGrpSpPr>
          <p:cNvPr id="23" name="群組 22">
            <a:extLst>
              <a:ext uri="{FF2B5EF4-FFF2-40B4-BE49-F238E27FC236}">
                <a16:creationId xmlns:a16="http://schemas.microsoft.com/office/drawing/2014/main" id="{3E8BCC00-8622-4F72-9E75-921C80F689CF}"/>
              </a:ext>
            </a:extLst>
          </p:cNvPr>
          <p:cNvGrpSpPr/>
          <p:nvPr/>
        </p:nvGrpSpPr>
        <p:grpSpPr>
          <a:xfrm>
            <a:off x="163931" y="9114127"/>
            <a:ext cx="7025997" cy="723401"/>
            <a:chOff x="163931" y="9186254"/>
            <a:chExt cx="7025997" cy="723401"/>
          </a:xfrm>
        </p:grpSpPr>
        <p:pic>
          <p:nvPicPr>
            <p:cNvPr id="24" name="圖片 9">
              <a:extLst>
                <a:ext uri="{FF2B5EF4-FFF2-40B4-BE49-F238E27FC236}">
                  <a16:creationId xmlns:a16="http://schemas.microsoft.com/office/drawing/2014/main" id="{631D7E83-8A51-41B0-B4C7-8306245EE34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931" y="9252671"/>
              <a:ext cx="872726" cy="57600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図 11">
              <a:extLst>
                <a:ext uri="{FF2B5EF4-FFF2-40B4-BE49-F238E27FC236}">
                  <a16:creationId xmlns:a16="http://schemas.microsoft.com/office/drawing/2014/main" id="{BD4FD567-1FCF-49E6-9E64-1178BE7E485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96526" y="9450430"/>
              <a:ext cx="831429" cy="360000"/>
            </a:xfrm>
            <a:prstGeom prst="rect">
              <a:avLst/>
            </a:prstGeom>
          </p:spPr>
        </p:pic>
        <p:pic>
          <p:nvPicPr>
            <p:cNvPr id="26" name="Picture 4">
              <a:extLst>
                <a:ext uri="{FF2B5EF4-FFF2-40B4-BE49-F238E27FC236}">
                  <a16:creationId xmlns:a16="http://schemas.microsoft.com/office/drawing/2014/main" id="{E97C4882-BC47-4945-9A11-E0211D17927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66596" y="9427959"/>
              <a:ext cx="803997" cy="36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7" name="矩形 26">
              <a:extLst>
                <a:ext uri="{FF2B5EF4-FFF2-40B4-BE49-F238E27FC236}">
                  <a16:creationId xmlns:a16="http://schemas.microsoft.com/office/drawing/2014/main" id="{90A77BF6-B5EA-4E5C-B588-2CD229A479F9}"/>
                </a:ext>
              </a:extLst>
            </p:cNvPr>
            <p:cNvSpPr/>
            <p:nvPr/>
          </p:nvSpPr>
          <p:spPr>
            <a:xfrm>
              <a:off x="1093928" y="9186254"/>
              <a:ext cx="6096000" cy="24622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tabLst>
                  <a:tab pos="540000" algn="l"/>
                </a:tabLst>
              </a:pPr>
              <a:r>
                <a:rPr lang="en-US" altLang="zh-TW" sz="1000" kern="0" dirty="0">
                  <a:latin typeface="Arial" panose="020B0604020202020204" pitchFamily="34" charset="0"/>
                  <a:cs typeface="Arial" panose="020B0604020202020204" pitchFamily="34" charset="0"/>
                </a:rPr>
                <a:t>Organizer:  Daicel-NTHU Research Center	</a:t>
              </a:r>
              <a:endParaRPr lang="zh-TW" altLang="en-US" sz="1000" kern="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矩形 27">
              <a:extLst>
                <a:ext uri="{FF2B5EF4-FFF2-40B4-BE49-F238E27FC236}">
                  <a16:creationId xmlns:a16="http://schemas.microsoft.com/office/drawing/2014/main" id="{526A7EBA-70E2-473D-BD43-51B49D9276DB}"/>
                </a:ext>
              </a:extLst>
            </p:cNvPr>
            <p:cNvSpPr/>
            <p:nvPr/>
          </p:nvSpPr>
          <p:spPr>
            <a:xfrm>
              <a:off x="1093928" y="9355657"/>
              <a:ext cx="6096000" cy="55399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tabLst>
                  <a:tab pos="540000" algn="l"/>
                </a:tabLst>
              </a:pPr>
              <a:r>
                <a:rPr lang="en-US" altLang="zh-TW" sz="1000" kern="0" dirty="0">
                  <a:latin typeface="Arial" panose="020B0604020202020204" pitchFamily="34" charset="0"/>
                  <a:cs typeface="Arial" panose="020B0604020202020204" pitchFamily="34" charset="0"/>
                </a:rPr>
                <a:t>Co-organizes: 	</a:t>
              </a:r>
            </a:p>
            <a:p>
              <a:pPr>
                <a:tabLst>
                  <a:tab pos="540000" algn="l"/>
                </a:tabLst>
              </a:pPr>
              <a:r>
                <a:rPr lang="en-US" altLang="zh-TW" sz="1000" kern="0" dirty="0">
                  <a:latin typeface="Arial" panose="020B0604020202020204" pitchFamily="34" charset="0"/>
                  <a:cs typeface="Arial" panose="020B0604020202020204" pitchFamily="34" charset="0"/>
                </a:rPr>
                <a:t>NTHU Operations Center for Industry Collaboration </a:t>
              </a:r>
            </a:p>
            <a:p>
              <a:pPr>
                <a:tabLst>
                  <a:tab pos="540000" algn="l"/>
                </a:tabLst>
              </a:pPr>
              <a:r>
                <a:rPr lang="en-US" altLang="zh-TW" sz="1000" kern="0" dirty="0">
                  <a:latin typeface="Arial" panose="020B0604020202020204" pitchFamily="34" charset="0"/>
                  <a:cs typeface="Arial" panose="020B0604020202020204" pitchFamily="34" charset="0"/>
                </a:rPr>
                <a:t>Society of Power Mechanical Engineering, Hsinchu</a:t>
              </a:r>
            </a:p>
          </p:txBody>
        </p:sp>
        <p:pic>
          <p:nvPicPr>
            <p:cNvPr id="29" name="圖片 28">
              <a:extLst>
                <a:ext uri="{FF2B5EF4-FFF2-40B4-BE49-F238E27FC236}">
                  <a16:creationId xmlns:a16="http://schemas.microsoft.com/office/drawing/2014/main" id="{D3AFF7D8-AC08-4FED-B3AF-D247740D76D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209210" y="9414321"/>
              <a:ext cx="850823" cy="388489"/>
            </a:xfrm>
            <a:prstGeom prst="rect">
              <a:avLst/>
            </a:prstGeom>
          </p:spPr>
        </p:pic>
      </p:grpSp>
      <p:sp>
        <p:nvSpPr>
          <p:cNvPr id="17" name="矩形 16">
            <a:extLst>
              <a:ext uri="{FF2B5EF4-FFF2-40B4-BE49-F238E27FC236}">
                <a16:creationId xmlns:a16="http://schemas.microsoft.com/office/drawing/2014/main" id="{7B2E6450-2441-4745-B545-B658E953DC33}"/>
              </a:ext>
            </a:extLst>
          </p:cNvPr>
          <p:cNvSpPr/>
          <p:nvPr/>
        </p:nvSpPr>
        <p:spPr>
          <a:xfrm>
            <a:off x="4107638" y="9083222"/>
            <a:ext cx="6096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tabLst>
                <a:tab pos="540000" algn="l"/>
              </a:tabLst>
            </a:pPr>
            <a:r>
              <a:rPr lang="en-US" altLang="zh-TW" sz="1000" kern="0" dirty="0">
                <a:latin typeface="Arial" panose="020B0604020202020204" pitchFamily="34" charset="0"/>
                <a:cs typeface="Arial" panose="020B0604020202020204" pitchFamily="34" charset="0"/>
              </a:rPr>
              <a:t>Sponsors:	</a:t>
            </a:r>
            <a:endParaRPr lang="zh-TW" altLang="en-US" sz="1000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" name="群組 9">
            <a:extLst>
              <a:ext uri="{FF2B5EF4-FFF2-40B4-BE49-F238E27FC236}">
                <a16:creationId xmlns:a16="http://schemas.microsoft.com/office/drawing/2014/main" id="{3A729939-F44D-4529-9B45-BABCC9522783}"/>
              </a:ext>
            </a:extLst>
          </p:cNvPr>
          <p:cNvGrpSpPr/>
          <p:nvPr/>
        </p:nvGrpSpPr>
        <p:grpSpPr>
          <a:xfrm>
            <a:off x="4940074" y="6076169"/>
            <a:ext cx="1584088" cy="1466861"/>
            <a:chOff x="5249170" y="6076169"/>
            <a:chExt cx="1584088" cy="1466861"/>
          </a:xfrm>
        </p:grpSpPr>
        <p:sp>
          <p:nvSpPr>
            <p:cNvPr id="30" name="文字方塊 29">
              <a:extLst>
                <a:ext uri="{FF2B5EF4-FFF2-40B4-BE49-F238E27FC236}">
                  <a16:creationId xmlns:a16="http://schemas.microsoft.com/office/drawing/2014/main" id="{519F8D16-E6AB-40B3-A51A-90EB928C15CF}"/>
                </a:ext>
              </a:extLst>
            </p:cNvPr>
            <p:cNvSpPr txBox="1"/>
            <p:nvPr/>
          </p:nvSpPr>
          <p:spPr>
            <a:xfrm>
              <a:off x="5249170" y="7266031"/>
              <a:ext cx="158408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>
                  <a:solidFill>
                    <a:srgbClr val="4472C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Abstract Submission</a:t>
              </a:r>
              <a:endParaRPr lang="zh-TW" altLang="en-US" sz="1200" dirty="0">
                <a:solidFill>
                  <a:srgbClr val="4472C4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圖片 5">
              <a:extLst>
                <a:ext uri="{FF2B5EF4-FFF2-40B4-BE49-F238E27FC236}">
                  <a16:creationId xmlns:a16="http://schemas.microsoft.com/office/drawing/2014/main" id="{89D1FD9E-34E6-4BB5-B3DB-F768AFA3003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8143" y="6076169"/>
              <a:ext cx="1226362" cy="1226362"/>
            </a:xfrm>
            <a:prstGeom prst="rect">
              <a:avLst/>
            </a:prstGeom>
          </p:spPr>
        </p:pic>
      </p:grpSp>
      <p:grpSp>
        <p:nvGrpSpPr>
          <p:cNvPr id="9" name="群組 8">
            <a:extLst>
              <a:ext uri="{FF2B5EF4-FFF2-40B4-BE49-F238E27FC236}">
                <a16:creationId xmlns:a16="http://schemas.microsoft.com/office/drawing/2014/main" id="{8B80D576-EE91-4DD0-92D2-225E9F52F196}"/>
              </a:ext>
            </a:extLst>
          </p:cNvPr>
          <p:cNvGrpSpPr/>
          <p:nvPr/>
        </p:nvGrpSpPr>
        <p:grpSpPr>
          <a:xfrm>
            <a:off x="3549021" y="6076169"/>
            <a:ext cx="1438214" cy="1475479"/>
            <a:chOff x="3858117" y="6076169"/>
            <a:chExt cx="1438214" cy="1475479"/>
          </a:xfrm>
        </p:grpSpPr>
        <p:sp>
          <p:nvSpPr>
            <p:cNvPr id="2" name="文字方塊 1">
              <a:extLst>
                <a:ext uri="{FF2B5EF4-FFF2-40B4-BE49-F238E27FC236}">
                  <a16:creationId xmlns:a16="http://schemas.microsoft.com/office/drawing/2014/main" id="{DA141884-04B8-4453-B53E-62EB03A44CD7}"/>
                </a:ext>
              </a:extLst>
            </p:cNvPr>
            <p:cNvSpPr txBox="1"/>
            <p:nvPr/>
          </p:nvSpPr>
          <p:spPr>
            <a:xfrm>
              <a:off x="3858117" y="7274649"/>
              <a:ext cx="143821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>
                  <a:solidFill>
                    <a:srgbClr val="4472C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Event Registration</a:t>
              </a:r>
              <a:endParaRPr lang="zh-TW" altLang="en-US" sz="1200" dirty="0">
                <a:solidFill>
                  <a:srgbClr val="4472C4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8" name="圖片 7">
              <a:extLst>
                <a:ext uri="{FF2B5EF4-FFF2-40B4-BE49-F238E27FC236}">
                  <a16:creationId xmlns:a16="http://schemas.microsoft.com/office/drawing/2014/main" id="{07916AFD-5C6E-4F20-A325-6AB955E82E4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4043" y="6076169"/>
              <a:ext cx="1226362" cy="1226362"/>
            </a:xfrm>
            <a:prstGeom prst="rect">
              <a:avLst/>
            </a:prstGeom>
          </p:spPr>
        </p:pic>
      </p:grpSp>
      <p:sp>
        <p:nvSpPr>
          <p:cNvPr id="31" name="矩形 30">
            <a:extLst>
              <a:ext uri="{FF2B5EF4-FFF2-40B4-BE49-F238E27FC236}">
                <a16:creationId xmlns:a16="http://schemas.microsoft.com/office/drawing/2014/main" id="{668C142D-4662-4A6B-AE29-7E6DC12901C5}"/>
              </a:ext>
            </a:extLst>
          </p:cNvPr>
          <p:cNvSpPr/>
          <p:nvPr/>
        </p:nvSpPr>
        <p:spPr>
          <a:xfrm>
            <a:off x="380999" y="6085765"/>
            <a:ext cx="6389593" cy="23750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316520"/>
            <a:r>
              <a:rPr lang="en-US" altLang="zh-TW" sz="1400" b="1" kern="0" dirty="0">
                <a:solidFill>
                  <a:srgbClr val="4472C4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Lecturers</a:t>
            </a:r>
          </a:p>
          <a:p>
            <a:pPr defTabSz="316520">
              <a:spcBef>
                <a:spcPts val="600"/>
              </a:spcBef>
            </a:pPr>
            <a:r>
              <a:rPr lang="en-US" altLang="zh-TW" sz="1200" b="1" kern="0" dirty="0">
                <a:solidFill>
                  <a:srgbClr val="4472C4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Plenary</a:t>
            </a:r>
          </a:p>
          <a:p>
            <a:pPr defTabSz="316520">
              <a:spcBef>
                <a:spcPts val="1200"/>
              </a:spcBef>
            </a:pPr>
            <a:r>
              <a:rPr lang="en-US" altLang="zh-TW" sz="1200" b="1" dirty="0" err="1">
                <a:solidFill>
                  <a:prstClr val="black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Klavs</a:t>
            </a:r>
            <a:r>
              <a:rPr lang="en-US" altLang="zh-TW" sz="1200" b="1" dirty="0">
                <a:solidFill>
                  <a:prstClr val="black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 F. Jensen (MIT)</a:t>
            </a:r>
          </a:p>
          <a:p>
            <a:pPr defTabSz="316520">
              <a:spcBef>
                <a:spcPts val="1200"/>
              </a:spcBef>
            </a:pPr>
            <a:r>
              <a:rPr lang="en-US" altLang="zh-TW" sz="1200" b="1" dirty="0">
                <a:solidFill>
                  <a:prstClr val="black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Takehiko Kitamori (NTHU)</a:t>
            </a:r>
          </a:p>
          <a:p>
            <a:pPr defTabSz="316520">
              <a:spcBef>
                <a:spcPts val="415"/>
              </a:spcBef>
            </a:pPr>
            <a:endParaRPr lang="en-US" altLang="zh-TW" sz="1400" b="1" kern="0" dirty="0">
              <a:solidFill>
                <a:prstClr val="black"/>
              </a:solidFill>
              <a:latin typeface="Arial" panose="020B0604020202020204" pitchFamily="34" charset="0"/>
              <a:ea typeface="新細明體" panose="02020500000000000000" pitchFamily="18" charset="-120"/>
              <a:cs typeface="Arial" panose="020B0604020202020204" pitchFamily="34" charset="0"/>
            </a:endParaRPr>
          </a:p>
          <a:p>
            <a:pPr defTabSz="316520"/>
            <a:r>
              <a:rPr lang="en-US" altLang="zh-TW" sz="1200" b="1" kern="0" dirty="0">
                <a:solidFill>
                  <a:srgbClr val="4472C4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Keynote</a:t>
            </a:r>
          </a:p>
          <a:p>
            <a:pPr defTabSz="316520">
              <a:spcBef>
                <a:spcPts val="1200"/>
              </a:spcBef>
            </a:pPr>
            <a:r>
              <a:rPr lang="en-US" altLang="zh-TW" sz="1200" b="1" dirty="0" err="1">
                <a:solidFill>
                  <a:prstClr val="black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Katsunori</a:t>
            </a:r>
            <a:r>
              <a:rPr lang="en-US" altLang="zh-TW" sz="1200" dirty="0">
                <a:solidFill>
                  <a:prstClr val="black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 </a:t>
            </a:r>
            <a:r>
              <a:rPr lang="en-US" altLang="zh-TW" sz="1200" b="1" dirty="0" err="1">
                <a:solidFill>
                  <a:prstClr val="black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Konishi</a:t>
            </a:r>
            <a:r>
              <a:rPr lang="en-US" altLang="zh-TW" sz="1200" b="1" dirty="0">
                <a:solidFill>
                  <a:prstClr val="black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 (IMT Taiwan)		</a:t>
            </a:r>
            <a:r>
              <a:rPr lang="zh-TW" altLang="en-US" sz="1200" b="1" dirty="0">
                <a:solidFill>
                  <a:prstClr val="black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        </a:t>
            </a:r>
            <a:r>
              <a:rPr lang="en-US" altLang="zh-TW" sz="1200" b="1" dirty="0">
                <a:solidFill>
                  <a:prstClr val="black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Masaharu Ueno (Tokushima U)</a:t>
            </a:r>
          </a:p>
          <a:p>
            <a:pPr defTabSz="316520">
              <a:spcBef>
                <a:spcPts val="1200"/>
              </a:spcBef>
            </a:pPr>
            <a:r>
              <a:rPr lang="en-US" altLang="zh-TW" sz="1200" b="1" dirty="0">
                <a:solidFill>
                  <a:prstClr val="black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Hisashi</a:t>
            </a:r>
            <a:r>
              <a:rPr lang="en-US" altLang="zh-TW" sz="1200" dirty="0">
                <a:solidFill>
                  <a:prstClr val="black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 </a:t>
            </a:r>
            <a:r>
              <a:rPr lang="en-US" altLang="zh-TW" sz="1200" b="1" dirty="0">
                <a:solidFill>
                  <a:prstClr val="black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Shimizu (U Tokyo)		</a:t>
            </a:r>
            <a:r>
              <a:rPr lang="zh-TW" altLang="en-US" sz="1200" b="1" dirty="0">
                <a:solidFill>
                  <a:prstClr val="black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                </a:t>
            </a:r>
            <a:r>
              <a:rPr lang="en-US" altLang="zh-TW" sz="1200" b="1" dirty="0">
                <a:solidFill>
                  <a:prstClr val="black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Kyojiro Morikawa (NTHU)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E40D7DD7-246C-41DF-A4E5-39CD8B54769D}"/>
              </a:ext>
            </a:extLst>
          </p:cNvPr>
          <p:cNvSpPr/>
          <p:nvPr/>
        </p:nvSpPr>
        <p:spPr>
          <a:xfrm>
            <a:off x="403013" y="8788268"/>
            <a:ext cx="628379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316520"/>
            <a:r>
              <a:rPr lang="en-US" altLang="zh-TW" sz="1050" kern="0" dirty="0">
                <a:solidFill>
                  <a:prstClr val="black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Workshop Language: English		</a:t>
            </a:r>
            <a:r>
              <a:rPr lang="zh-TW" altLang="en-US" sz="1050" kern="0" dirty="0">
                <a:solidFill>
                  <a:prstClr val="black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 </a:t>
            </a:r>
            <a:r>
              <a:rPr lang="en-US" altLang="zh-TW" sz="1050" kern="0" dirty="0">
                <a:solidFill>
                  <a:prstClr val="black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	</a:t>
            </a:r>
            <a:r>
              <a:rPr lang="zh-TW" altLang="en-US" sz="1050" kern="0" dirty="0">
                <a:solidFill>
                  <a:prstClr val="black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   </a:t>
            </a:r>
            <a:r>
              <a:rPr lang="en-US" altLang="zh-TW" sz="1050" kern="0" dirty="0">
                <a:solidFill>
                  <a:prstClr val="black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		</a:t>
            </a:r>
            <a:r>
              <a:rPr lang="zh-TW" altLang="en-US" sz="1050" kern="0" dirty="0">
                <a:solidFill>
                  <a:prstClr val="black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  </a:t>
            </a:r>
            <a:r>
              <a:rPr lang="en-US" altLang="zh-TW" sz="1050" kern="0" dirty="0">
                <a:solidFill>
                  <a:prstClr val="black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Contact: chihchen@mx.nthu.edu.tw</a:t>
            </a:r>
            <a:endParaRPr lang="zh-TW" altLang="en-US" sz="1050" kern="0" dirty="0">
              <a:solidFill>
                <a:prstClr val="black"/>
              </a:solidFill>
              <a:latin typeface="Arial" panose="020B0604020202020204" pitchFamily="34" charset="0"/>
              <a:ea typeface="新細明體" panose="02020500000000000000" pitchFamily="18" charset="-120"/>
              <a:cs typeface="Arial" panose="020B0604020202020204" pitchFamily="34" charset="0"/>
            </a:endParaRPr>
          </a:p>
        </p:txBody>
      </p:sp>
      <p:graphicFrame>
        <p:nvGraphicFramePr>
          <p:cNvPr id="32" name="表格 31">
            <a:extLst>
              <a:ext uri="{FF2B5EF4-FFF2-40B4-BE49-F238E27FC236}">
                <a16:creationId xmlns:a16="http://schemas.microsoft.com/office/drawing/2014/main" id="{3AE98DC1-7DBA-4E2B-B0BE-1F5BFA0DDE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1850783"/>
              </p:ext>
            </p:extLst>
          </p:nvPr>
        </p:nvGraphicFramePr>
        <p:xfrm>
          <a:off x="181027" y="961649"/>
          <a:ext cx="6495947" cy="8023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8510">
                  <a:extLst>
                    <a:ext uri="{9D8B030D-6E8A-4147-A177-3AD203B41FA5}">
                      <a16:colId xmlns:a16="http://schemas.microsoft.com/office/drawing/2014/main" val="1293652606"/>
                    </a:ext>
                  </a:extLst>
                </a:gridCol>
                <a:gridCol w="4455151">
                  <a:extLst>
                    <a:ext uri="{9D8B030D-6E8A-4147-A177-3AD203B41FA5}">
                      <a16:colId xmlns:a16="http://schemas.microsoft.com/office/drawing/2014/main" val="1493196199"/>
                    </a:ext>
                  </a:extLst>
                </a:gridCol>
                <a:gridCol w="1022286">
                  <a:extLst>
                    <a:ext uri="{9D8B030D-6E8A-4147-A177-3AD203B41FA5}">
                      <a16:colId xmlns:a16="http://schemas.microsoft.com/office/drawing/2014/main" val="994334130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Tuesday 14 March</a:t>
                      </a:r>
                      <a:endParaRPr lang="zh-TW" altLang="en-US" sz="105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57136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8:00-16:00</a:t>
                      </a:r>
                      <a:endParaRPr lang="zh-TW" altLang="en-US" sz="105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Registration Open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1050" i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Lobby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644997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8:30-10:00</a:t>
                      </a:r>
                      <a:endParaRPr lang="zh-TW" altLang="en-US" sz="105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Microfluidics (I) (Chair: 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Assist. Prof. Kyojiro M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orikawa, 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NTHU)</a:t>
                      </a:r>
                      <a:endParaRPr lang="zh-TW" altLang="en-US" sz="105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zh-TW" altLang="en-US" sz="1100" b="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1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889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Keynote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8:30-9:00</a:t>
                      </a:r>
                      <a:endParaRPr lang="zh-TW" altLang="en-US" sz="105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Development of Desktop Chemical Plant by Numbering Up Microfluidic Reactors, </a:t>
                      </a:r>
                      <a:r>
                        <a:rPr lang="en-US" altLang="zh-TW" sz="1050" b="1" kern="12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Katsunori</a:t>
                      </a:r>
                      <a:r>
                        <a:rPr lang="en-US" altLang="zh-TW" sz="105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050" b="1" kern="12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Konishi</a:t>
                      </a:r>
                      <a:r>
                        <a:rPr lang="en-US" altLang="zh-TW" sz="105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(IMTT)</a:t>
                      </a:r>
                      <a:endParaRPr lang="zh-TW" altLang="en-US" sz="1050" b="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r"/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Sun </a:t>
                      </a:r>
                    </a:p>
                    <a:p>
                      <a:pPr algn="r"/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Yun-</a:t>
                      </a:r>
                      <a:r>
                        <a:rPr lang="en-US" altLang="zh-TW" sz="1050" b="0" kern="12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Suan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r"/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Lecture Hall </a:t>
                      </a:r>
                      <a:endParaRPr lang="zh-TW" altLang="en-US" sz="1050" b="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13697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9:00-9:20</a:t>
                      </a:r>
                      <a:endParaRPr lang="zh-TW" altLang="en-US" sz="105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Flow Control System for Multiple Microfluidic Devices with Manifold in DTP System, </a:t>
                      </a: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Hiroki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Sano 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(IMTT)</a:t>
                      </a:r>
                      <a:endParaRPr lang="zh-TW" altLang="en-US" sz="105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r"/>
                      <a:endParaRPr lang="zh-TW" alt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67659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9:20-9:40</a:t>
                      </a:r>
                      <a:endParaRPr lang="zh-TW" altLang="en-US" sz="105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Temperature Control System for Individual Microfluidic Devices in DTP System, </a:t>
                      </a: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Yen Lin 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(IMTT)</a:t>
                      </a:r>
                      <a:endParaRPr lang="zh-TW" altLang="en-US" sz="105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r"/>
                      <a:endParaRPr lang="zh-TW" alt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92614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9:40-10:00</a:t>
                      </a:r>
                      <a:endParaRPr lang="zh-TW" altLang="en-US" sz="105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Pressure-driven Flow Control System with Numbering-up Structure for Multistep Continuous Flow Processes, </a:t>
                      </a: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Kao-Mai Shen 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(NTHU)</a:t>
                      </a:r>
                      <a:endParaRPr lang="zh-TW" altLang="en-US" sz="105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r"/>
                      <a:endParaRPr lang="zh-TW" altLang="en-US" sz="12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34158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10:00-10:30</a:t>
                      </a:r>
                      <a:endParaRPr lang="zh-TW" altLang="en-US" sz="105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1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Poster session/Coffee Break</a:t>
                      </a:r>
                      <a:endParaRPr lang="zh-TW" altLang="en-US" sz="105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1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i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Lobby</a:t>
                      </a:r>
                      <a:endParaRPr lang="zh-TW" altLang="en-US" sz="105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1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3495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10:30-12:00</a:t>
                      </a:r>
                      <a:endParaRPr lang="zh-TW" altLang="en-US" sz="105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18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Chemical Reaction &amp; Processing (I) (Chair: 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Assist. Prof. Hisashi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Shimizu, </a:t>
                      </a:r>
                      <a:r>
                        <a:rPr lang="en-US" altLang="zh-TW" sz="1050" b="0" kern="12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UTokyo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zh-TW" altLang="en-US" sz="105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18E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2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1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8218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Keynote</a:t>
                      </a:r>
                    </a:p>
                    <a:p>
                      <a:pPr algn="ctr"/>
                      <a:r>
                        <a:rPr lang="en-US" altLang="zh-TW" sz="105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10:30-11:00</a:t>
                      </a:r>
                      <a:endParaRPr lang="zh-TW" altLang="en-US" sz="105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Methods of Incorporating Catalysts into Microchannels Based on Structure and Function and Their Application to Organic Synthesis, </a:t>
                      </a:r>
                      <a:r>
                        <a:rPr lang="en-US" altLang="zh-TW" sz="105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Ueno Masaharu 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(Tokushima </a:t>
                      </a:r>
                      <a:r>
                        <a:rPr lang="en-US" altLang="ja-JP" sz="105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University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  <a:endParaRPr lang="zh-TW" altLang="en-US" sz="1050" b="0" kern="12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r"/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Sun </a:t>
                      </a:r>
                    </a:p>
                    <a:p>
                      <a:pPr algn="r"/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Yun-</a:t>
                      </a:r>
                      <a:r>
                        <a:rPr lang="en-US" altLang="zh-TW" sz="1050" b="0" kern="12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Suan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r"/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Lecture Hall </a:t>
                      </a:r>
                      <a:endParaRPr lang="zh-TW" altLang="en-US" sz="1050" b="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14603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11:00-11:20</a:t>
                      </a:r>
                      <a:endParaRPr lang="zh-TW" altLang="en-US" sz="105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 Temperature Chemical Synthesis on a Microfluidic Chip, 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Adelina Smirnova 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altLang="zh-TW" sz="1050" b="0" kern="12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UTokyo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  <a:endParaRPr lang="zh-TW" altLang="en-US" sz="105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r"/>
                      <a:endParaRPr lang="zh-TW" altLang="en-US" sz="1200" b="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28695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Keynote</a:t>
                      </a:r>
                    </a:p>
                    <a:p>
                      <a:pPr algn="ctr"/>
                      <a:r>
                        <a:rPr lang="en-US" altLang="zh-TW" sz="105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11:20-11:50</a:t>
                      </a:r>
                      <a:endParaRPr lang="zh-TW" altLang="en-US" sz="105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Development of Microfluidic Immunoassay Devices for Predicting Prognosis of Brain Tumor Patients, </a:t>
                      </a: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Toshihiro Kasama 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altLang="zh-TW" sz="1050" b="0" kern="12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UTokyo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  <a:endParaRPr lang="zh-TW" altLang="en-US" sz="105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r"/>
                      <a:endParaRPr lang="zh-TW" alt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34558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11:50-13:00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1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IMT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Lunch / </a:t>
                      </a: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Lab tour (1</a:t>
                      </a:r>
                      <a:r>
                        <a:rPr lang="en-US" altLang="zh-TW" sz="1050" b="1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</a:t>
                      </a: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DTP) </a:t>
                      </a:r>
                      <a:endParaRPr lang="zh-TW" altLang="en-US" sz="105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1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Room 104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1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21473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13:00-14:30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18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Chemical Reaction &amp; Processing (II) (Chair: 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Assist. Prof. 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Toshihiro Kasama, </a:t>
                      </a:r>
                      <a:r>
                        <a:rPr lang="en-US" altLang="zh-TW" sz="1050" b="0" kern="12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UTokyo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)</a:t>
                      </a:r>
                      <a:endParaRPr lang="zh-TW" altLang="en-US" sz="105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18E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zh-TW" altLang="en-US" sz="1100" b="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1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15117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Keynote</a:t>
                      </a:r>
                    </a:p>
                    <a:p>
                      <a:pPr algn="ctr"/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13:00-13:30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Nanofluidic Enzyme Reactor Utilizing Reaction at Solid/Liquid Interface on Nanochannels, </a:t>
                      </a:r>
                      <a:r>
                        <a:rPr lang="en-US" altLang="zh-TW" sz="105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Kyojiro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05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Morikawa 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(NTHU)</a:t>
                      </a:r>
                      <a:endParaRPr lang="zh-TW" altLang="en-US" sz="105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r"/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Sun </a:t>
                      </a:r>
                    </a:p>
                    <a:p>
                      <a:pPr algn="r"/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Yun-</a:t>
                      </a:r>
                      <a:r>
                        <a:rPr lang="en-US" altLang="zh-TW" sz="1050" b="0" kern="12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Suan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r"/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Lecture Hall </a:t>
                      </a:r>
                      <a:endParaRPr lang="zh-TW" altLang="en-US" sz="105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81469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Keynote</a:t>
                      </a:r>
                    </a:p>
                    <a:p>
                      <a:pPr algn="ctr"/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14:00-14:30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Femtoliter Solvent Etraction by Parallel Two-Phase Flows in Nanofluidic Channels, </a:t>
                      </a:r>
                      <a:r>
                        <a:rPr lang="en-US" altLang="zh-TW" sz="105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Yutaka Kazoe 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(Keio University)</a:t>
                      </a:r>
                      <a:endParaRPr lang="zh-TW" altLang="en-US" sz="105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2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742848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Keynote</a:t>
                      </a:r>
                    </a:p>
                    <a:p>
                      <a:pPr algn="ctr"/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14:30-15:00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Microfluidic Lipid Membrane Platforms for Separating Cell Membrane Proteins, </a:t>
                      </a:r>
                      <a:r>
                        <a:rPr lang="en-US" altLang="zh-TW" sz="105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Ling Chao 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(NTU)</a:t>
                      </a:r>
                      <a:endParaRPr lang="zh-TW" altLang="en-US" sz="105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2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96073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14:30-15:00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1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Poster session/Coffee Break</a:t>
                      </a:r>
                      <a:endParaRPr lang="zh-TW" altLang="en-US" sz="105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1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1050" i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Lobby</a:t>
                      </a:r>
                      <a:endParaRPr lang="zh-TW" altLang="en-US" sz="105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1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44705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15:00-16:30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Microfluidics (II) (Chair: Prof. Chihchen Chen, NTHU)</a:t>
                      </a:r>
                      <a:endParaRPr lang="zh-TW" altLang="en-US" sz="105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2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1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24142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Keynote</a:t>
                      </a:r>
                    </a:p>
                    <a:p>
                      <a:pPr algn="ctr"/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15:00-15:30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Chemical Sensing in Micro/Nanochannels by Photothermal Spectroscopy, </a:t>
                      </a: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Hisashi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Shimizu 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altLang="zh-TW" sz="1050" b="0" kern="12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UTokyo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  <a:endParaRPr lang="zh-TW" altLang="en-US" sz="105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r"/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Sun </a:t>
                      </a:r>
                    </a:p>
                    <a:p>
                      <a:pPr algn="r"/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Yun-</a:t>
                      </a:r>
                      <a:r>
                        <a:rPr lang="en-US" altLang="zh-TW" sz="1050" b="0" kern="12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Suan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r"/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Lecture Hall </a:t>
                      </a:r>
                      <a:endParaRPr lang="zh-TW" altLang="en-US" sz="105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3973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15:30-15:50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 Density Slurry Handling in Microchannels,</a:t>
                      </a:r>
                      <a:r>
                        <a:rPr lang="zh-TW" altLang="en-US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Ryoichi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05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Ohta 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altLang="zh-TW" sz="1050" b="0" kern="12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UTokyo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  <a:endParaRPr lang="zh-TW" altLang="en-US" sz="105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r"/>
                      <a:endParaRPr lang="zh-TW" alt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29452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Plenary</a:t>
                      </a:r>
                      <a:endParaRPr lang="zh-TW" altLang="en-US" sz="105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15:50-16:30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5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Large-scale Serial-Parallel Microfluidic Device System for Desktop Chemical Plant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5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Takehiko Kitamori 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Yushan Honorary</a:t>
                      </a:r>
                      <a:r>
                        <a:rPr lang="zh-TW" altLang="en-US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Chair Prof., NTHU</a:t>
                      </a:r>
                      <a:r>
                        <a:rPr lang="en-US" altLang="zh-TW" sz="105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5F2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r"/>
                      <a:endParaRPr lang="zh-TW" alt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1493928"/>
                  </a:ext>
                </a:extLst>
              </a:tr>
              <a:tr h="146771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16:30-17:00</a:t>
                      </a:r>
                      <a:endParaRPr lang="zh-TW" altLang="en-US" sz="105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05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Poster Awards and Closing Remarks</a:t>
                      </a:r>
                      <a:endParaRPr lang="zh-TW" altLang="en-US" sz="105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r"/>
                      <a:endParaRPr lang="zh-TW" alt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10425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5648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7330</TotalTime>
  <Words>870</Words>
  <Application>Microsoft Office PowerPoint</Application>
  <PresentationFormat>A4 紙張 (210x297 公釐)</PresentationFormat>
  <Paragraphs>165</Paragraphs>
  <Slides>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8" baseType="lpstr">
      <vt:lpstr>游ゴシック</vt:lpstr>
      <vt:lpstr>新細明體</vt:lpstr>
      <vt:lpstr>Arial</vt:lpstr>
      <vt:lpstr>Calibri</vt:lpstr>
      <vt:lpstr>Calibri Light</vt:lpstr>
      <vt:lpstr>Office 佈景主題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ChihChen Chen</dc:creator>
  <cp:lastModifiedBy>陳致真</cp:lastModifiedBy>
  <cp:revision>167</cp:revision>
  <dcterms:created xsi:type="dcterms:W3CDTF">2023-01-17T00:42:34Z</dcterms:created>
  <dcterms:modified xsi:type="dcterms:W3CDTF">2023-03-11T13:02:58Z</dcterms:modified>
</cp:coreProperties>
</file>