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17"/>
  </p:notesMasterIdLst>
  <p:handoutMasterIdLst>
    <p:handoutMasterId r:id="rId18"/>
  </p:handoutMasterIdLst>
  <p:sldIdLst>
    <p:sldId id="267" r:id="rId2"/>
    <p:sldId id="270" r:id="rId3"/>
    <p:sldId id="284" r:id="rId4"/>
    <p:sldId id="268" r:id="rId5"/>
    <p:sldId id="269" r:id="rId6"/>
    <p:sldId id="271" r:id="rId7"/>
    <p:sldId id="272" r:id="rId8"/>
    <p:sldId id="273" r:id="rId9"/>
    <p:sldId id="274" r:id="rId10"/>
    <p:sldId id="275" r:id="rId11"/>
    <p:sldId id="277" r:id="rId12"/>
    <p:sldId id="278" r:id="rId13"/>
    <p:sldId id="279" r:id="rId14"/>
    <p:sldId id="281" r:id="rId15"/>
    <p:sldId id="282" r:id="rId16"/>
  </p:sldIdLst>
  <p:sldSz cx="9906000" cy="6858000" type="A4"/>
  <p:notesSz cx="6735763" cy="9866313"/>
  <p:custDataLst>
    <p:tags r:id="rId19"/>
  </p:custDataLst>
  <p:defaultTextStyle>
    <a:defPPr>
      <a:defRPr lang="zh-TW"/>
    </a:defPPr>
    <a:lvl1pPr algn="l" rtl="0" fontAlgn="base">
      <a:spcBef>
        <a:spcPct val="0"/>
      </a:spcBef>
      <a:spcAft>
        <a:spcPct val="0"/>
      </a:spcAft>
      <a:defRPr kumimoji="1" kern="1200">
        <a:solidFill>
          <a:schemeClr val="tx1"/>
        </a:solidFill>
        <a:latin typeface="Arial" charset="0"/>
        <a:ea typeface="新細明體" charset="-120"/>
        <a:cs typeface="+mn-cs"/>
      </a:defRPr>
    </a:lvl1pPr>
    <a:lvl2pPr marL="457200" algn="l" rtl="0" fontAlgn="base">
      <a:spcBef>
        <a:spcPct val="0"/>
      </a:spcBef>
      <a:spcAft>
        <a:spcPct val="0"/>
      </a:spcAft>
      <a:defRPr kumimoji="1" kern="1200">
        <a:solidFill>
          <a:schemeClr val="tx1"/>
        </a:solidFill>
        <a:latin typeface="Arial" charset="0"/>
        <a:ea typeface="新細明體" charset="-120"/>
        <a:cs typeface="+mn-cs"/>
      </a:defRPr>
    </a:lvl2pPr>
    <a:lvl3pPr marL="914400" algn="l" rtl="0" fontAlgn="base">
      <a:spcBef>
        <a:spcPct val="0"/>
      </a:spcBef>
      <a:spcAft>
        <a:spcPct val="0"/>
      </a:spcAft>
      <a:defRPr kumimoji="1" kern="1200">
        <a:solidFill>
          <a:schemeClr val="tx1"/>
        </a:solidFill>
        <a:latin typeface="Arial" charset="0"/>
        <a:ea typeface="新細明體" charset="-120"/>
        <a:cs typeface="+mn-cs"/>
      </a:defRPr>
    </a:lvl3pPr>
    <a:lvl4pPr marL="1371600" algn="l" rtl="0" fontAlgn="base">
      <a:spcBef>
        <a:spcPct val="0"/>
      </a:spcBef>
      <a:spcAft>
        <a:spcPct val="0"/>
      </a:spcAft>
      <a:defRPr kumimoji="1" kern="1200">
        <a:solidFill>
          <a:schemeClr val="tx1"/>
        </a:solidFill>
        <a:latin typeface="Arial" charset="0"/>
        <a:ea typeface="新細明體" charset="-120"/>
        <a:cs typeface="+mn-cs"/>
      </a:defRPr>
    </a:lvl4pPr>
    <a:lvl5pPr marL="1828800" algn="l" rtl="0" fontAlgn="base">
      <a:spcBef>
        <a:spcPct val="0"/>
      </a:spcBef>
      <a:spcAft>
        <a:spcPct val="0"/>
      </a:spcAft>
      <a:defRPr kumimoji="1" kern="1200">
        <a:solidFill>
          <a:schemeClr val="tx1"/>
        </a:solidFill>
        <a:latin typeface="Arial" charset="0"/>
        <a:ea typeface="新細明體" charset="-120"/>
        <a:cs typeface="+mn-cs"/>
      </a:defRPr>
    </a:lvl5pPr>
    <a:lvl6pPr marL="2286000" algn="l" defTabSz="914400" rtl="0" eaLnBrk="1" latinLnBrk="0" hangingPunct="1">
      <a:defRPr kumimoji="1" kern="1200">
        <a:solidFill>
          <a:schemeClr val="tx1"/>
        </a:solidFill>
        <a:latin typeface="Arial" charset="0"/>
        <a:ea typeface="新細明體" charset="-120"/>
        <a:cs typeface="+mn-cs"/>
      </a:defRPr>
    </a:lvl6pPr>
    <a:lvl7pPr marL="2743200" algn="l" defTabSz="914400" rtl="0" eaLnBrk="1" latinLnBrk="0" hangingPunct="1">
      <a:defRPr kumimoji="1" kern="1200">
        <a:solidFill>
          <a:schemeClr val="tx1"/>
        </a:solidFill>
        <a:latin typeface="Arial" charset="0"/>
        <a:ea typeface="新細明體" charset="-120"/>
        <a:cs typeface="+mn-cs"/>
      </a:defRPr>
    </a:lvl7pPr>
    <a:lvl8pPr marL="3200400" algn="l" defTabSz="914400" rtl="0" eaLnBrk="1" latinLnBrk="0" hangingPunct="1">
      <a:defRPr kumimoji="1" kern="1200">
        <a:solidFill>
          <a:schemeClr val="tx1"/>
        </a:solidFill>
        <a:latin typeface="Arial" charset="0"/>
        <a:ea typeface="新細明體" charset="-120"/>
        <a:cs typeface="+mn-cs"/>
      </a:defRPr>
    </a:lvl8pPr>
    <a:lvl9pPr marL="3657600" algn="l" defTabSz="914400" rtl="0" eaLnBrk="1" latinLnBrk="0" hangingPunct="1">
      <a:defRPr kumimoji="1" kern="1200">
        <a:solidFill>
          <a:schemeClr val="tx1"/>
        </a:solidFill>
        <a:latin typeface="Arial" charset="0"/>
        <a:ea typeface="新細明體" charset="-120"/>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9" autoAdjust="0"/>
    <p:restoredTop sz="94710" autoAdjust="0"/>
  </p:normalViewPr>
  <p:slideViewPr>
    <p:cSldViewPr>
      <p:cViewPr varScale="1">
        <p:scale>
          <a:sx n="61" d="100"/>
          <a:sy n="61" d="100"/>
        </p:scale>
        <p:origin x="90" y="972"/>
      </p:cViewPr>
      <p:guideLst>
        <p:guide orient="horz" pos="2160"/>
        <p:guide pos="3120"/>
      </p:guideLst>
    </p:cSldViewPr>
  </p:slideViewPr>
  <p:outlineViewPr>
    <p:cViewPr>
      <p:scale>
        <a:sx n="33" d="100"/>
        <a:sy n="33" d="100"/>
      </p:scale>
      <p:origin x="0" y="312"/>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hdr" sz="quarter"/>
          </p:nvPr>
        </p:nvSpPr>
        <p:spPr bwMode="auto">
          <a:xfrm>
            <a:off x="0" y="0"/>
            <a:ext cx="2919613" cy="49363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ea typeface="新細明體" charset="-120"/>
              </a:defRPr>
            </a:lvl1pPr>
          </a:lstStyle>
          <a:p>
            <a:pPr>
              <a:defRPr/>
            </a:pPr>
            <a:endParaRPr lang="en-US" altLang="zh-TW"/>
          </a:p>
        </p:txBody>
      </p:sp>
      <p:sp>
        <p:nvSpPr>
          <p:cNvPr id="20483" name="Rectangle 3"/>
          <p:cNvSpPr>
            <a:spLocks noGrp="1" noChangeArrowheads="1"/>
          </p:cNvSpPr>
          <p:nvPr>
            <p:ph type="dt" sz="quarter" idx="1"/>
          </p:nvPr>
        </p:nvSpPr>
        <p:spPr bwMode="auto">
          <a:xfrm>
            <a:off x="3816151" y="0"/>
            <a:ext cx="2918048" cy="49363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ea typeface="新細明體" charset="-120"/>
              </a:defRPr>
            </a:lvl1pPr>
          </a:lstStyle>
          <a:p>
            <a:pPr>
              <a:defRPr/>
            </a:pPr>
            <a:endParaRPr lang="en-US" altLang="zh-TW"/>
          </a:p>
        </p:txBody>
      </p:sp>
      <p:sp>
        <p:nvSpPr>
          <p:cNvPr id="20484" name="Rectangle 4"/>
          <p:cNvSpPr>
            <a:spLocks noGrp="1" noChangeArrowheads="1"/>
          </p:cNvSpPr>
          <p:nvPr>
            <p:ph type="ftr" sz="quarter" idx="2"/>
          </p:nvPr>
        </p:nvSpPr>
        <p:spPr bwMode="auto">
          <a:xfrm>
            <a:off x="0" y="9371075"/>
            <a:ext cx="2919613" cy="493636"/>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ea typeface="新細明體" charset="-120"/>
              </a:defRPr>
            </a:lvl1pPr>
          </a:lstStyle>
          <a:p>
            <a:pPr>
              <a:defRPr/>
            </a:pPr>
            <a:endParaRPr lang="en-US" altLang="zh-TW"/>
          </a:p>
        </p:txBody>
      </p:sp>
      <p:sp>
        <p:nvSpPr>
          <p:cNvPr id="20485" name="Rectangle 5"/>
          <p:cNvSpPr>
            <a:spLocks noGrp="1" noChangeArrowheads="1"/>
          </p:cNvSpPr>
          <p:nvPr>
            <p:ph type="sldNum" sz="quarter" idx="3"/>
          </p:nvPr>
        </p:nvSpPr>
        <p:spPr bwMode="auto">
          <a:xfrm>
            <a:off x="3816151" y="9371075"/>
            <a:ext cx="2918048" cy="493636"/>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ea typeface="新細明體" charset="-120"/>
              </a:defRPr>
            </a:lvl1pPr>
          </a:lstStyle>
          <a:p>
            <a:pPr>
              <a:defRPr/>
            </a:pPr>
            <a:fld id="{6B6F7736-51FA-4068-A87C-534CB1AE354B}" type="slidenum">
              <a:rPr lang="en-US" altLang="zh-TW"/>
              <a:pPr>
                <a:defRPr/>
              </a:pPr>
              <a:t>‹#›</a:t>
            </a:fld>
            <a:endParaRPr lang="en-US" altLang="zh-TW"/>
          </a:p>
        </p:txBody>
      </p:sp>
    </p:spTree>
    <p:extLst>
      <p:ext uri="{BB962C8B-B14F-4D97-AF65-F5344CB8AC3E}">
        <p14:creationId xmlns:p14="http://schemas.microsoft.com/office/powerpoint/2010/main" val="17812360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8" name="Rectangle 2"/>
          <p:cNvSpPr>
            <a:spLocks noGrp="1" noChangeArrowheads="1"/>
          </p:cNvSpPr>
          <p:nvPr>
            <p:ph type="hdr" sz="quarter"/>
          </p:nvPr>
        </p:nvSpPr>
        <p:spPr bwMode="auto">
          <a:xfrm>
            <a:off x="0" y="0"/>
            <a:ext cx="2919613" cy="49363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ea typeface="新細明體" charset="-120"/>
              </a:defRPr>
            </a:lvl1pPr>
          </a:lstStyle>
          <a:p>
            <a:pPr>
              <a:defRPr/>
            </a:pPr>
            <a:endParaRPr lang="en-US" altLang="zh-TW"/>
          </a:p>
        </p:txBody>
      </p:sp>
      <p:sp>
        <p:nvSpPr>
          <p:cNvPr id="19459" name="Rectangle 3"/>
          <p:cNvSpPr>
            <a:spLocks noGrp="1" noChangeArrowheads="1"/>
          </p:cNvSpPr>
          <p:nvPr>
            <p:ph type="dt" idx="1"/>
          </p:nvPr>
        </p:nvSpPr>
        <p:spPr bwMode="auto">
          <a:xfrm>
            <a:off x="3816151" y="0"/>
            <a:ext cx="2918048" cy="49363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ea typeface="新細明體" charset="-120"/>
              </a:defRPr>
            </a:lvl1pPr>
          </a:lstStyle>
          <a:p>
            <a:pPr>
              <a:defRPr/>
            </a:pPr>
            <a:endParaRPr lang="en-US" altLang="zh-TW"/>
          </a:p>
        </p:txBody>
      </p:sp>
      <p:sp>
        <p:nvSpPr>
          <p:cNvPr id="5124" name="Rectangle 4"/>
          <p:cNvSpPr>
            <a:spLocks noGrp="1" noRot="1" noChangeAspect="1" noChangeArrowheads="1" noTextEdit="1"/>
          </p:cNvSpPr>
          <p:nvPr>
            <p:ph type="sldImg" idx="2"/>
          </p:nvPr>
        </p:nvSpPr>
        <p:spPr bwMode="auto">
          <a:xfrm>
            <a:off x="696913" y="739775"/>
            <a:ext cx="5343525" cy="3700463"/>
          </a:xfrm>
          <a:prstGeom prst="rect">
            <a:avLst/>
          </a:prstGeom>
          <a:noFill/>
          <a:ln w="9525">
            <a:solidFill>
              <a:srgbClr val="000000"/>
            </a:solidFill>
            <a:miter lim="800000"/>
            <a:headEnd/>
            <a:tailEnd/>
          </a:ln>
        </p:spPr>
      </p:sp>
      <p:sp>
        <p:nvSpPr>
          <p:cNvPr id="19461" name="Rectangle 5"/>
          <p:cNvSpPr>
            <a:spLocks noGrp="1" noChangeArrowheads="1"/>
          </p:cNvSpPr>
          <p:nvPr>
            <p:ph type="body" sz="quarter" idx="3"/>
          </p:nvPr>
        </p:nvSpPr>
        <p:spPr bwMode="auto">
          <a:xfrm>
            <a:off x="674359" y="4686339"/>
            <a:ext cx="5388610" cy="443952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TW" altLang="en-US" noProof="0" smtClean="0"/>
              <a:t>按一下以編輯母片</a:t>
            </a:r>
          </a:p>
          <a:p>
            <a:pPr lvl="1"/>
            <a:r>
              <a:rPr lang="zh-TW" altLang="en-US" noProof="0" smtClean="0"/>
              <a:t>第二層</a:t>
            </a:r>
          </a:p>
          <a:p>
            <a:pPr lvl="2"/>
            <a:r>
              <a:rPr lang="zh-TW" altLang="en-US" noProof="0" smtClean="0"/>
              <a:t>第三層</a:t>
            </a:r>
          </a:p>
          <a:p>
            <a:pPr lvl="3"/>
            <a:r>
              <a:rPr lang="zh-TW" altLang="en-US" noProof="0" smtClean="0"/>
              <a:t>第四層</a:t>
            </a:r>
          </a:p>
          <a:p>
            <a:pPr lvl="4"/>
            <a:r>
              <a:rPr lang="zh-TW" altLang="en-US" noProof="0" smtClean="0"/>
              <a:t>第五層</a:t>
            </a:r>
          </a:p>
        </p:txBody>
      </p:sp>
      <p:sp>
        <p:nvSpPr>
          <p:cNvPr id="19462" name="Rectangle 6"/>
          <p:cNvSpPr>
            <a:spLocks noGrp="1" noChangeArrowheads="1"/>
          </p:cNvSpPr>
          <p:nvPr>
            <p:ph type="ftr" sz="quarter" idx="4"/>
          </p:nvPr>
        </p:nvSpPr>
        <p:spPr bwMode="auto">
          <a:xfrm>
            <a:off x="0" y="9371075"/>
            <a:ext cx="2919613" cy="493636"/>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ea typeface="新細明體" charset="-120"/>
              </a:defRPr>
            </a:lvl1pPr>
          </a:lstStyle>
          <a:p>
            <a:pPr>
              <a:defRPr/>
            </a:pPr>
            <a:endParaRPr lang="en-US" altLang="zh-TW"/>
          </a:p>
        </p:txBody>
      </p:sp>
      <p:sp>
        <p:nvSpPr>
          <p:cNvPr id="19463" name="Rectangle 7"/>
          <p:cNvSpPr>
            <a:spLocks noGrp="1" noChangeArrowheads="1"/>
          </p:cNvSpPr>
          <p:nvPr>
            <p:ph type="sldNum" sz="quarter" idx="5"/>
          </p:nvPr>
        </p:nvSpPr>
        <p:spPr bwMode="auto">
          <a:xfrm>
            <a:off x="3816151" y="9371075"/>
            <a:ext cx="2918048" cy="493636"/>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ea typeface="新細明體" charset="-120"/>
              </a:defRPr>
            </a:lvl1pPr>
          </a:lstStyle>
          <a:p>
            <a:pPr>
              <a:defRPr/>
            </a:pPr>
            <a:fld id="{41863F44-77C2-42B8-94A7-46ED43A02C8D}" type="slidenum">
              <a:rPr lang="en-US" altLang="zh-TW"/>
              <a:pPr>
                <a:defRPr/>
              </a:pPr>
              <a:t>‹#›</a:t>
            </a:fld>
            <a:endParaRPr lang="en-US" altLang="zh-TW"/>
          </a:p>
        </p:txBody>
      </p:sp>
    </p:spTree>
    <p:extLst>
      <p:ext uri="{BB962C8B-B14F-4D97-AF65-F5344CB8AC3E}">
        <p14:creationId xmlns:p14="http://schemas.microsoft.com/office/powerpoint/2010/main" val="338270536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charset="0"/>
        <a:ea typeface="新細明體" charset="-120"/>
        <a:cs typeface="+mn-cs"/>
      </a:defRPr>
    </a:lvl1pPr>
    <a:lvl2pPr marL="457200" algn="l" rtl="0" eaLnBrk="0" fontAlgn="base" hangingPunct="0">
      <a:spcBef>
        <a:spcPct val="30000"/>
      </a:spcBef>
      <a:spcAft>
        <a:spcPct val="0"/>
      </a:spcAft>
      <a:defRPr kumimoji="1" sz="1200" kern="1200">
        <a:solidFill>
          <a:schemeClr val="tx1"/>
        </a:solidFill>
        <a:latin typeface="Arial" charset="0"/>
        <a:ea typeface="新細明體" charset="-120"/>
        <a:cs typeface="+mn-cs"/>
      </a:defRPr>
    </a:lvl2pPr>
    <a:lvl3pPr marL="914400" algn="l" rtl="0" eaLnBrk="0" fontAlgn="base" hangingPunct="0">
      <a:spcBef>
        <a:spcPct val="30000"/>
      </a:spcBef>
      <a:spcAft>
        <a:spcPct val="0"/>
      </a:spcAft>
      <a:defRPr kumimoji="1" sz="1200" kern="1200">
        <a:solidFill>
          <a:schemeClr val="tx1"/>
        </a:solidFill>
        <a:latin typeface="Arial" charset="0"/>
        <a:ea typeface="新細明體" charset="-120"/>
        <a:cs typeface="+mn-cs"/>
      </a:defRPr>
    </a:lvl3pPr>
    <a:lvl4pPr marL="1371600" algn="l" rtl="0" eaLnBrk="0" fontAlgn="base" hangingPunct="0">
      <a:spcBef>
        <a:spcPct val="30000"/>
      </a:spcBef>
      <a:spcAft>
        <a:spcPct val="0"/>
      </a:spcAft>
      <a:defRPr kumimoji="1" sz="1200" kern="1200">
        <a:solidFill>
          <a:schemeClr val="tx1"/>
        </a:solidFill>
        <a:latin typeface="Arial" charset="0"/>
        <a:ea typeface="新細明體" charset="-120"/>
        <a:cs typeface="+mn-cs"/>
      </a:defRPr>
    </a:lvl4pPr>
    <a:lvl5pPr marL="1828800" algn="l" rtl="0" eaLnBrk="0" fontAlgn="base" hangingPunct="0">
      <a:spcBef>
        <a:spcPct val="30000"/>
      </a:spcBef>
      <a:spcAft>
        <a:spcPct val="0"/>
      </a:spcAft>
      <a:defRPr kumimoji="1" sz="1200" kern="1200">
        <a:solidFill>
          <a:schemeClr val="tx1"/>
        </a:solidFill>
        <a:latin typeface="Arial" charset="0"/>
        <a:ea typeface="新細明體" charset="-12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742950" y="2130428"/>
            <a:ext cx="84201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485900" y="3886200"/>
            <a:ext cx="69342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TW" altLang="en-US" smtClean="0"/>
              <a:t>按一下以編輯母片副標題樣式</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zh-TW" altLang="en-US"/>
          </a:p>
        </p:txBody>
      </p:sp>
      <p:sp>
        <p:nvSpPr>
          <p:cNvPr id="6" name="Rectangle 6"/>
          <p:cNvSpPr>
            <a:spLocks noGrp="1" noChangeArrowheads="1"/>
          </p:cNvSpPr>
          <p:nvPr>
            <p:ph type="sldNum" sz="quarter" idx="12"/>
          </p:nvPr>
        </p:nvSpPr>
        <p:spPr>
          <a:ln/>
        </p:spPr>
        <p:txBody>
          <a:bodyPr/>
          <a:lstStyle>
            <a:lvl1pPr>
              <a:defRPr/>
            </a:lvl1pPr>
          </a:lstStyle>
          <a:p>
            <a:pPr>
              <a:defRPr/>
            </a:pPr>
            <a:fld id="{C9F9A146-50FD-48FD-BDBF-FAED23632C2F}" type="slidenum">
              <a:rPr lang="en-US" altLang="zh-TW" smtClean="0"/>
              <a:pPr>
                <a:defRPr/>
              </a:pPr>
              <a:t>‹#›</a:t>
            </a:fld>
            <a:endParaRPr lang="en-US" altLang="zh-TW"/>
          </a:p>
        </p:txBody>
      </p:sp>
      <p:pic>
        <p:nvPicPr>
          <p:cNvPr id="7" name="Picture 8" descr="STLI  LOGO彩色版 (for 一般文件)"/>
          <p:cNvPicPr>
            <a:picLocks noChangeAspect="1" noChangeArrowheads="1"/>
          </p:cNvPicPr>
          <p:nvPr userDrawn="1"/>
        </p:nvPicPr>
        <p:blipFill>
          <a:blip r:embed="rId2" cstate="email">
            <a:clrChange>
              <a:clrFrom>
                <a:srgbClr val="FFFFFF"/>
              </a:clrFrom>
              <a:clrTo>
                <a:srgbClr val="FFFFFF">
                  <a:alpha val="0"/>
                </a:srgbClr>
              </a:clrTo>
            </a:clrChange>
          </a:blip>
          <a:srcRect/>
          <a:stretch>
            <a:fillRect/>
          </a:stretch>
        </p:blipFill>
        <p:spPr bwMode="auto">
          <a:xfrm>
            <a:off x="6897688" y="5229225"/>
            <a:ext cx="2951162" cy="1276350"/>
          </a:xfrm>
          <a:prstGeom prst="rect">
            <a:avLst/>
          </a:prstGeom>
          <a:noFill/>
          <a:ln w="9525">
            <a:noFill/>
            <a:miter lim="800000"/>
            <a:headEnd/>
            <a:tailEnd/>
          </a:ln>
        </p:spPr>
      </p:pic>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zh-TW" altLang="en-US"/>
          </a:p>
        </p:txBody>
      </p:sp>
      <p:sp>
        <p:nvSpPr>
          <p:cNvPr id="6" name="Rectangle 6"/>
          <p:cNvSpPr>
            <a:spLocks noGrp="1" noChangeArrowheads="1"/>
          </p:cNvSpPr>
          <p:nvPr>
            <p:ph type="sldNum" sz="quarter" idx="12"/>
          </p:nvPr>
        </p:nvSpPr>
        <p:spPr>
          <a:ln/>
        </p:spPr>
        <p:txBody>
          <a:bodyPr/>
          <a:lstStyle>
            <a:lvl1pPr>
              <a:defRPr/>
            </a:lvl1pPr>
          </a:lstStyle>
          <a:p>
            <a:pPr>
              <a:defRPr/>
            </a:pPr>
            <a:fld id="{5D55F945-1A4D-4D41-BEAC-9838AC866ACA}" type="slidenum">
              <a:rPr lang="en-US" altLang="zh-TW" smtClean="0"/>
              <a:pPr>
                <a:defRPr/>
              </a:pPr>
              <a:t>‹#›</a:t>
            </a:fld>
            <a:endParaRPr lang="en-US" altLang="zh-TW"/>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82506" y="4406903"/>
            <a:ext cx="84201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82506" y="2906713"/>
            <a:ext cx="84201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zh-TW" altLang="en-US"/>
          </a:p>
        </p:txBody>
      </p:sp>
      <p:sp>
        <p:nvSpPr>
          <p:cNvPr id="6" name="Rectangle 6"/>
          <p:cNvSpPr>
            <a:spLocks noGrp="1" noChangeArrowheads="1"/>
          </p:cNvSpPr>
          <p:nvPr>
            <p:ph type="sldNum" sz="quarter" idx="12"/>
          </p:nvPr>
        </p:nvSpPr>
        <p:spPr>
          <a:ln/>
        </p:spPr>
        <p:txBody>
          <a:bodyPr/>
          <a:lstStyle>
            <a:lvl1pPr>
              <a:defRPr/>
            </a:lvl1pPr>
          </a:lstStyle>
          <a:p>
            <a:pPr>
              <a:defRPr/>
            </a:pPr>
            <a:fld id="{32C0D6F1-3165-4739-9768-36D3FC7AF85D}" type="slidenum">
              <a:rPr lang="en-US" altLang="zh-TW" smtClean="0"/>
              <a:pPr>
                <a:defRPr/>
              </a:pPr>
              <a:t>‹#›</a:t>
            </a:fld>
            <a:endParaRPr lang="en-US" altLang="zh-TW"/>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742950" y="1482728"/>
            <a:ext cx="4127500"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5035550" y="1482728"/>
            <a:ext cx="4127500"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zh-TW" altLang="en-US"/>
          </a:p>
        </p:txBody>
      </p:sp>
      <p:sp>
        <p:nvSpPr>
          <p:cNvPr id="7" name="Rectangle 6"/>
          <p:cNvSpPr>
            <a:spLocks noGrp="1" noChangeArrowheads="1"/>
          </p:cNvSpPr>
          <p:nvPr>
            <p:ph type="sldNum" sz="quarter" idx="12"/>
          </p:nvPr>
        </p:nvSpPr>
        <p:spPr>
          <a:ln/>
        </p:spPr>
        <p:txBody>
          <a:bodyPr/>
          <a:lstStyle>
            <a:lvl1pPr>
              <a:defRPr/>
            </a:lvl1pPr>
          </a:lstStyle>
          <a:p>
            <a:pPr>
              <a:defRPr/>
            </a:pPr>
            <a:fld id="{1EB846B8-9934-4D58-AF2C-3A3CB143307F}" type="slidenum">
              <a:rPr lang="en-US" altLang="zh-TW" smtClean="0"/>
              <a:pPr>
                <a:defRPr/>
              </a:pPr>
              <a:t>‹#›</a:t>
            </a:fld>
            <a:endParaRPr lang="en-US" altLang="zh-TW"/>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95300" y="274638"/>
            <a:ext cx="89154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5032112"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5032112"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8" name="Rectangle 5"/>
          <p:cNvSpPr>
            <a:spLocks noGrp="1" noChangeArrowheads="1"/>
          </p:cNvSpPr>
          <p:nvPr>
            <p:ph type="ftr" sz="quarter" idx="11"/>
          </p:nvPr>
        </p:nvSpPr>
        <p:spPr>
          <a:ln/>
        </p:spPr>
        <p:txBody>
          <a:bodyPr/>
          <a:lstStyle>
            <a:lvl1pPr>
              <a:defRPr/>
            </a:lvl1pPr>
          </a:lstStyle>
          <a:p>
            <a:pPr>
              <a:defRPr/>
            </a:pPr>
            <a:endParaRPr lang="zh-TW" altLang="en-US"/>
          </a:p>
        </p:txBody>
      </p:sp>
      <p:sp>
        <p:nvSpPr>
          <p:cNvPr id="9" name="Rectangle 6"/>
          <p:cNvSpPr>
            <a:spLocks noGrp="1" noChangeArrowheads="1"/>
          </p:cNvSpPr>
          <p:nvPr>
            <p:ph type="sldNum" sz="quarter" idx="12"/>
          </p:nvPr>
        </p:nvSpPr>
        <p:spPr>
          <a:ln/>
        </p:spPr>
        <p:txBody>
          <a:bodyPr/>
          <a:lstStyle>
            <a:lvl1pPr>
              <a:defRPr/>
            </a:lvl1pPr>
          </a:lstStyle>
          <a:p>
            <a:pPr>
              <a:defRPr/>
            </a:pPr>
            <a:fld id="{082BB9E0-0B81-4102-85CE-D6613141002A}" type="slidenum">
              <a:rPr lang="en-US" altLang="zh-TW" smtClean="0"/>
              <a:pPr>
                <a:defRPr/>
              </a:pPr>
              <a:t>‹#›</a:t>
            </a:fld>
            <a:endParaRPr lang="en-US" altLang="zh-TW"/>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4" name="Rectangle 5"/>
          <p:cNvSpPr>
            <a:spLocks noGrp="1" noChangeArrowheads="1"/>
          </p:cNvSpPr>
          <p:nvPr>
            <p:ph type="ftr" sz="quarter" idx="11"/>
          </p:nvPr>
        </p:nvSpPr>
        <p:spPr>
          <a:ln/>
        </p:spPr>
        <p:txBody>
          <a:bodyPr/>
          <a:lstStyle>
            <a:lvl1pPr>
              <a:defRPr/>
            </a:lvl1pPr>
          </a:lstStyle>
          <a:p>
            <a:pPr>
              <a:defRPr/>
            </a:pPr>
            <a:endParaRPr lang="zh-TW" altLang="en-US"/>
          </a:p>
        </p:txBody>
      </p:sp>
      <p:sp>
        <p:nvSpPr>
          <p:cNvPr id="5" name="Rectangle 6"/>
          <p:cNvSpPr>
            <a:spLocks noGrp="1" noChangeArrowheads="1"/>
          </p:cNvSpPr>
          <p:nvPr>
            <p:ph type="sldNum" sz="quarter" idx="12"/>
          </p:nvPr>
        </p:nvSpPr>
        <p:spPr>
          <a:ln/>
        </p:spPr>
        <p:txBody>
          <a:bodyPr/>
          <a:lstStyle>
            <a:lvl1pPr>
              <a:defRPr/>
            </a:lvl1pPr>
          </a:lstStyle>
          <a:p>
            <a:pPr>
              <a:defRPr/>
            </a:pPr>
            <a:fld id="{FDF20A92-D513-48C9-9574-697F2FC07944}" type="slidenum">
              <a:rPr lang="en-US" altLang="zh-TW" smtClean="0"/>
              <a:pPr>
                <a:defRPr/>
              </a:pPr>
              <a:t>‹#›</a:t>
            </a:fld>
            <a:endParaRPr lang="en-US" altLang="zh-TW"/>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3" name="Rectangle 5"/>
          <p:cNvSpPr>
            <a:spLocks noGrp="1" noChangeArrowheads="1"/>
          </p:cNvSpPr>
          <p:nvPr>
            <p:ph type="ftr" sz="quarter" idx="11"/>
          </p:nvPr>
        </p:nvSpPr>
        <p:spPr>
          <a:ln/>
        </p:spPr>
        <p:txBody>
          <a:bodyPr/>
          <a:lstStyle>
            <a:lvl1pPr>
              <a:defRPr/>
            </a:lvl1pPr>
          </a:lstStyle>
          <a:p>
            <a:pPr>
              <a:defRPr/>
            </a:pPr>
            <a:endParaRPr lang="zh-TW" altLang="en-US"/>
          </a:p>
        </p:txBody>
      </p:sp>
      <p:sp>
        <p:nvSpPr>
          <p:cNvPr id="4" name="Rectangle 6"/>
          <p:cNvSpPr>
            <a:spLocks noGrp="1" noChangeArrowheads="1"/>
          </p:cNvSpPr>
          <p:nvPr>
            <p:ph type="sldNum" sz="quarter" idx="12"/>
          </p:nvPr>
        </p:nvSpPr>
        <p:spPr>
          <a:ln/>
        </p:spPr>
        <p:txBody>
          <a:bodyPr/>
          <a:lstStyle>
            <a:lvl1pPr>
              <a:defRPr/>
            </a:lvl1pPr>
          </a:lstStyle>
          <a:p>
            <a:pPr>
              <a:defRPr/>
            </a:pPr>
            <a:fld id="{D521BE8E-B58D-4C2F-9446-26D0ACC3EE38}" type="slidenum">
              <a:rPr lang="en-US" altLang="zh-TW" smtClean="0"/>
              <a:pPr>
                <a:defRPr/>
              </a:pPr>
              <a:t>‹#›</a:t>
            </a:fld>
            <a:endParaRPr lang="en-US" altLang="zh-TW"/>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95300" y="273050"/>
            <a:ext cx="3259006"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872972" y="273052"/>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95300" y="1435102"/>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zh-TW" altLang="en-US"/>
          </a:p>
        </p:txBody>
      </p:sp>
      <p:sp>
        <p:nvSpPr>
          <p:cNvPr id="7" name="Rectangle 6"/>
          <p:cNvSpPr>
            <a:spLocks noGrp="1" noChangeArrowheads="1"/>
          </p:cNvSpPr>
          <p:nvPr>
            <p:ph type="sldNum" sz="quarter" idx="12"/>
          </p:nvPr>
        </p:nvSpPr>
        <p:spPr>
          <a:ln/>
        </p:spPr>
        <p:txBody>
          <a:bodyPr/>
          <a:lstStyle>
            <a:lvl1pPr>
              <a:defRPr/>
            </a:lvl1pPr>
          </a:lstStyle>
          <a:p>
            <a:pPr>
              <a:defRPr/>
            </a:pPr>
            <a:fld id="{C8EB0C84-F052-43E3-980B-A3879BBA24FD}" type="slidenum">
              <a:rPr lang="en-US" altLang="zh-TW" smtClean="0"/>
              <a:pPr>
                <a:defRPr/>
              </a:pPr>
              <a:t>‹#›</a:t>
            </a:fld>
            <a:endParaRPr lang="en-US" altLang="zh-TW"/>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941645" y="4800600"/>
            <a:ext cx="59436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TW" altLang="en-US" noProof="0" smtClean="0"/>
              <a:t>按一下圖示以新增圖片</a:t>
            </a:r>
          </a:p>
        </p:txBody>
      </p:sp>
      <p:sp>
        <p:nvSpPr>
          <p:cNvPr id="4" name="文字版面配置區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zh-TW" altLang="en-US"/>
          </a:p>
        </p:txBody>
      </p:sp>
      <p:sp>
        <p:nvSpPr>
          <p:cNvPr id="7" name="Rectangle 6"/>
          <p:cNvSpPr>
            <a:spLocks noGrp="1" noChangeArrowheads="1"/>
          </p:cNvSpPr>
          <p:nvPr>
            <p:ph type="sldNum" sz="quarter" idx="12"/>
          </p:nvPr>
        </p:nvSpPr>
        <p:spPr>
          <a:ln/>
        </p:spPr>
        <p:txBody>
          <a:bodyPr/>
          <a:lstStyle>
            <a:lvl1pPr>
              <a:defRPr/>
            </a:lvl1pPr>
          </a:lstStyle>
          <a:p>
            <a:pPr>
              <a:defRPr/>
            </a:pPr>
            <a:fld id="{177744DE-5064-4A86-974D-F0A14EE52F43}" type="slidenum">
              <a:rPr lang="en-US" altLang="zh-TW" smtClean="0"/>
              <a:pPr>
                <a:defRPr/>
              </a:pPr>
              <a:t>‹#›</a:t>
            </a:fld>
            <a:endParaRPr lang="en-US" altLang="zh-TW"/>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zh-TW" altLang="en-US"/>
          </a:p>
        </p:txBody>
      </p:sp>
      <p:sp>
        <p:nvSpPr>
          <p:cNvPr id="6" name="Rectangle 6"/>
          <p:cNvSpPr>
            <a:spLocks noGrp="1" noChangeArrowheads="1"/>
          </p:cNvSpPr>
          <p:nvPr>
            <p:ph type="sldNum" sz="quarter" idx="12"/>
          </p:nvPr>
        </p:nvSpPr>
        <p:spPr>
          <a:ln/>
        </p:spPr>
        <p:txBody>
          <a:bodyPr/>
          <a:lstStyle>
            <a:lvl1pPr>
              <a:defRPr/>
            </a:lvl1pPr>
          </a:lstStyle>
          <a:p>
            <a:pPr>
              <a:defRPr/>
            </a:pPr>
            <a:fld id="{1BC93900-E084-4E97-8DA8-7E667A32299B}" type="slidenum">
              <a:rPr lang="en-US" altLang="zh-TW" smtClean="0"/>
              <a:pPr>
                <a:defRPr/>
              </a:pPr>
              <a:t>‹#›</a:t>
            </a:fld>
            <a:endParaRPr lang="en-US" altLang="zh-TW"/>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7058025" y="431800"/>
            <a:ext cx="2105025" cy="5734050"/>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741231" y="431800"/>
            <a:ext cx="6151694" cy="5734050"/>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zh-TW" altLang="en-US"/>
          </a:p>
        </p:txBody>
      </p:sp>
      <p:sp>
        <p:nvSpPr>
          <p:cNvPr id="6" name="Rectangle 6"/>
          <p:cNvSpPr>
            <a:spLocks noGrp="1" noChangeArrowheads="1"/>
          </p:cNvSpPr>
          <p:nvPr>
            <p:ph type="sldNum" sz="quarter" idx="12"/>
          </p:nvPr>
        </p:nvSpPr>
        <p:spPr>
          <a:ln/>
        </p:spPr>
        <p:txBody>
          <a:bodyPr/>
          <a:lstStyle>
            <a:lvl1pPr>
              <a:defRPr/>
            </a:lvl1pPr>
          </a:lstStyle>
          <a:p>
            <a:pPr>
              <a:defRPr/>
            </a:pPr>
            <a:fld id="{9039F39E-3768-4616-865A-C4D71D84CF59}" type="slidenum">
              <a:rPr lang="en-US" altLang="zh-TW" smtClean="0"/>
              <a:pPr>
                <a:defRPr/>
              </a:pPr>
              <a:t>‹#›</a:t>
            </a:fld>
            <a:endParaRPr lang="en-US" altLang="zh-TW"/>
          </a:p>
        </p:txBody>
      </p:sp>
    </p:spTree>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標題，文字及物件">
    <p:spTree>
      <p:nvGrpSpPr>
        <p:cNvPr id="1" name=""/>
        <p:cNvGrpSpPr/>
        <p:nvPr/>
      </p:nvGrpSpPr>
      <p:grpSpPr>
        <a:xfrm>
          <a:off x="0" y="0"/>
          <a:ext cx="0" cy="0"/>
          <a:chOff x="0" y="0"/>
          <a:chExt cx="0" cy="0"/>
        </a:xfrm>
      </p:grpSpPr>
      <p:sp>
        <p:nvSpPr>
          <p:cNvPr id="2" name="標題 1"/>
          <p:cNvSpPr>
            <a:spLocks noGrp="1"/>
          </p:cNvSpPr>
          <p:nvPr>
            <p:ph type="title"/>
          </p:nvPr>
        </p:nvSpPr>
        <p:spPr>
          <a:xfrm>
            <a:off x="742950" y="304801"/>
            <a:ext cx="8874125" cy="868363"/>
          </a:xfrm>
        </p:spPr>
        <p:txBody>
          <a:bodyPr/>
          <a:lstStyle/>
          <a:p>
            <a:r>
              <a:rPr lang="zh-TW" altLang="en-US" smtClean="0"/>
              <a:t>按一下以編輯母片標題樣式</a:t>
            </a:r>
            <a:endParaRPr lang="zh-TW" altLang="en-US"/>
          </a:p>
        </p:txBody>
      </p:sp>
      <p:sp>
        <p:nvSpPr>
          <p:cNvPr id="3" name="文字版面配置區 2"/>
          <p:cNvSpPr>
            <a:spLocks noGrp="1"/>
          </p:cNvSpPr>
          <p:nvPr>
            <p:ph type="body" sz="half" idx="1"/>
          </p:nvPr>
        </p:nvSpPr>
        <p:spPr>
          <a:xfrm>
            <a:off x="412750" y="1219201"/>
            <a:ext cx="4457700" cy="5084763"/>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5035550" y="1219201"/>
            <a:ext cx="4457700" cy="5084763"/>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a:xfrm>
            <a:off x="165100" y="6477001"/>
            <a:ext cx="2311400" cy="244475"/>
          </a:xfrm>
        </p:spPr>
        <p:txBody>
          <a:bodyPr/>
          <a:lstStyle>
            <a:lvl1pPr>
              <a:defRPr/>
            </a:lvl1pPr>
          </a:lstStyle>
          <a:p>
            <a:pPr>
              <a:defRPr/>
            </a:pPr>
            <a:endParaRPr lang="en-US" altLang="zh-TW"/>
          </a:p>
        </p:txBody>
      </p:sp>
      <p:sp>
        <p:nvSpPr>
          <p:cNvPr id="6" name="頁尾版面配置區 5"/>
          <p:cNvSpPr>
            <a:spLocks noGrp="1"/>
          </p:cNvSpPr>
          <p:nvPr>
            <p:ph type="ftr" sz="quarter" idx="11"/>
          </p:nvPr>
        </p:nvSpPr>
        <p:spPr>
          <a:xfrm>
            <a:off x="6077744" y="6473826"/>
            <a:ext cx="2806700" cy="320675"/>
          </a:xfrm>
          <a:prstGeom prst="rect">
            <a:avLst/>
          </a:prstGeom>
        </p:spPr>
        <p:txBody>
          <a:bodyPr/>
          <a:lstStyle>
            <a:lvl1pPr algn="ctr">
              <a:defRPr kumimoji="0">
                <a:ea typeface="+mn-ea"/>
              </a:defRPr>
            </a:lvl1pPr>
          </a:lstStyle>
          <a:p>
            <a:pPr>
              <a:defRPr/>
            </a:pPr>
            <a:endParaRPr lang="en-US" altLang="zh-TW"/>
          </a:p>
        </p:txBody>
      </p:sp>
      <p:sp>
        <p:nvSpPr>
          <p:cNvPr id="7" name="投影片編號版面配置區 6"/>
          <p:cNvSpPr>
            <a:spLocks noGrp="1"/>
          </p:cNvSpPr>
          <p:nvPr>
            <p:ph type="sldNum" sz="quarter" idx="12"/>
          </p:nvPr>
        </p:nvSpPr>
        <p:spPr>
          <a:xfrm>
            <a:off x="4705350" y="6489701"/>
            <a:ext cx="660400" cy="244475"/>
          </a:xfrm>
        </p:spPr>
        <p:txBody>
          <a:bodyPr/>
          <a:lstStyle>
            <a:lvl1pPr>
              <a:defRPr/>
            </a:lvl1pPr>
          </a:lstStyle>
          <a:p>
            <a:pPr>
              <a:defRPr/>
            </a:pPr>
            <a:fld id="{0E33966A-0F1C-4750-B4B1-6A879F86E8C2}" type="slidenum">
              <a:rPr lang="en-US" altLang="zh-TW" smtClean="0"/>
              <a:pPr>
                <a:defRPr/>
              </a:pPr>
              <a:t>‹#›</a:t>
            </a:fld>
            <a:endParaRPr lang="en-US" altLang="zh-TW"/>
          </a:p>
        </p:txBody>
      </p:sp>
    </p:spTree>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xOverObj">
  <p:cSld name="標題及文字在物件之上">
    <p:spTree>
      <p:nvGrpSpPr>
        <p:cNvPr id="1" name=""/>
        <p:cNvGrpSpPr/>
        <p:nvPr/>
      </p:nvGrpSpPr>
      <p:grpSpPr>
        <a:xfrm>
          <a:off x="0" y="0"/>
          <a:ext cx="0" cy="0"/>
          <a:chOff x="0" y="0"/>
          <a:chExt cx="0" cy="0"/>
        </a:xfrm>
      </p:grpSpPr>
      <p:sp>
        <p:nvSpPr>
          <p:cNvPr id="2" name="標題 1"/>
          <p:cNvSpPr>
            <a:spLocks noGrp="1"/>
          </p:cNvSpPr>
          <p:nvPr>
            <p:ph type="title"/>
          </p:nvPr>
        </p:nvSpPr>
        <p:spPr>
          <a:xfrm>
            <a:off x="742950" y="304801"/>
            <a:ext cx="8874125" cy="868363"/>
          </a:xfrm>
        </p:spPr>
        <p:txBody>
          <a:bodyPr/>
          <a:lstStyle/>
          <a:p>
            <a:r>
              <a:rPr lang="zh-TW" altLang="en-US" smtClean="0"/>
              <a:t>按一下以編輯母片標題樣式</a:t>
            </a:r>
            <a:endParaRPr lang="zh-TW" altLang="en-US"/>
          </a:p>
        </p:txBody>
      </p:sp>
      <p:sp>
        <p:nvSpPr>
          <p:cNvPr id="3" name="文字版面配置區 2"/>
          <p:cNvSpPr>
            <a:spLocks noGrp="1"/>
          </p:cNvSpPr>
          <p:nvPr>
            <p:ph type="body" sz="half" idx="1"/>
          </p:nvPr>
        </p:nvSpPr>
        <p:spPr>
          <a:xfrm>
            <a:off x="412750" y="1219200"/>
            <a:ext cx="9080500" cy="24653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12750" y="3836988"/>
            <a:ext cx="9080500" cy="2466975"/>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a:xfrm>
            <a:off x="165100" y="6477001"/>
            <a:ext cx="2311400" cy="244475"/>
          </a:xfrm>
        </p:spPr>
        <p:txBody>
          <a:bodyPr/>
          <a:lstStyle>
            <a:lvl1pPr>
              <a:defRPr/>
            </a:lvl1pPr>
          </a:lstStyle>
          <a:p>
            <a:pPr>
              <a:defRPr/>
            </a:pPr>
            <a:endParaRPr lang="en-US" altLang="zh-TW"/>
          </a:p>
        </p:txBody>
      </p:sp>
      <p:sp>
        <p:nvSpPr>
          <p:cNvPr id="6" name="頁尾版面配置區 5"/>
          <p:cNvSpPr>
            <a:spLocks noGrp="1"/>
          </p:cNvSpPr>
          <p:nvPr>
            <p:ph type="ftr" sz="quarter" idx="11"/>
          </p:nvPr>
        </p:nvSpPr>
        <p:spPr>
          <a:xfrm>
            <a:off x="6077744" y="6473826"/>
            <a:ext cx="2806700" cy="320675"/>
          </a:xfrm>
          <a:prstGeom prst="rect">
            <a:avLst/>
          </a:prstGeom>
        </p:spPr>
        <p:txBody>
          <a:bodyPr/>
          <a:lstStyle>
            <a:lvl1pPr algn="ctr">
              <a:defRPr kumimoji="0">
                <a:ea typeface="+mn-ea"/>
              </a:defRPr>
            </a:lvl1pPr>
          </a:lstStyle>
          <a:p>
            <a:pPr>
              <a:defRPr/>
            </a:pPr>
            <a:endParaRPr lang="en-US" altLang="zh-TW"/>
          </a:p>
        </p:txBody>
      </p:sp>
      <p:sp>
        <p:nvSpPr>
          <p:cNvPr id="7" name="投影片編號版面配置區 6"/>
          <p:cNvSpPr>
            <a:spLocks noGrp="1"/>
          </p:cNvSpPr>
          <p:nvPr>
            <p:ph type="sldNum" sz="quarter" idx="12"/>
          </p:nvPr>
        </p:nvSpPr>
        <p:spPr>
          <a:xfrm>
            <a:off x="4705350" y="6489701"/>
            <a:ext cx="660400" cy="244475"/>
          </a:xfrm>
        </p:spPr>
        <p:txBody>
          <a:bodyPr/>
          <a:lstStyle>
            <a:lvl1pPr>
              <a:defRPr/>
            </a:lvl1pPr>
          </a:lstStyle>
          <a:p>
            <a:pPr>
              <a:defRPr/>
            </a:pPr>
            <a:fld id="{0E33966A-0F1C-4750-B4B1-6A879F86E8C2}" type="slidenum">
              <a:rPr lang="en-US" altLang="zh-TW" smtClean="0"/>
              <a:pPr>
                <a:defRPr/>
              </a:pPr>
              <a:t>‹#›</a:t>
            </a:fld>
            <a:endParaRPr lang="en-US" altLang="zh-TW"/>
          </a:p>
        </p:txBody>
      </p:sp>
    </p:spTree>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audio" Target="../media/audio1.wav"/><Relationship Id="rId10" Type="http://schemas.openxmlformats.org/officeDocument/2006/relationships/slideLayout" Target="../slideLayouts/slideLayout10.xml"/><Relationship Id="rId19" Type="http://schemas.openxmlformats.org/officeDocument/2006/relationships/image" Target="../media/image4.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Picture 15" descr="111"/>
          <p:cNvPicPr>
            <a:picLocks noChangeAspect="1" noChangeArrowheads="1"/>
          </p:cNvPicPr>
          <p:nvPr/>
        </p:nvPicPr>
        <p:blipFill>
          <a:blip r:embed="rId16" cstate="print"/>
          <a:srcRect/>
          <a:stretch>
            <a:fillRect/>
          </a:stretch>
        </p:blipFill>
        <p:spPr bwMode="auto">
          <a:xfrm>
            <a:off x="0" y="0"/>
            <a:ext cx="9906000" cy="6859588"/>
          </a:xfrm>
          <a:prstGeom prst="rect">
            <a:avLst/>
          </a:prstGeom>
          <a:noFill/>
          <a:ln w="9525">
            <a:noFill/>
            <a:miter lim="800000"/>
            <a:headEnd/>
            <a:tailEnd/>
          </a:ln>
        </p:spPr>
      </p:pic>
      <p:sp>
        <p:nvSpPr>
          <p:cNvPr id="1027" name="Rectangle 2"/>
          <p:cNvSpPr>
            <a:spLocks noGrp="1" noChangeArrowheads="1"/>
          </p:cNvSpPr>
          <p:nvPr>
            <p:ph type="title"/>
          </p:nvPr>
        </p:nvSpPr>
        <p:spPr bwMode="auto">
          <a:xfrm>
            <a:off x="0" y="188913"/>
            <a:ext cx="9906000" cy="6921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028" name="Rectangle 3"/>
          <p:cNvSpPr>
            <a:spLocks noGrp="1" noChangeArrowheads="1"/>
          </p:cNvSpPr>
          <p:nvPr>
            <p:ph type="body" idx="1"/>
          </p:nvPr>
        </p:nvSpPr>
        <p:spPr bwMode="auto">
          <a:xfrm>
            <a:off x="661988" y="836613"/>
            <a:ext cx="8420100" cy="53292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2" name="Rectangle 4"/>
          <p:cNvSpPr>
            <a:spLocks noGrp="1" noChangeArrowheads="1"/>
          </p:cNvSpPr>
          <p:nvPr>
            <p:ph type="dt" sz="half" idx="2"/>
          </p:nvPr>
        </p:nvSpPr>
        <p:spPr bwMode="auto">
          <a:xfrm>
            <a:off x="742950" y="6248400"/>
            <a:ext cx="206375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b="0">
                <a:solidFill>
                  <a:schemeClr val="tx1"/>
                </a:solidFill>
                <a:latin typeface="Times New Roman" charset="0"/>
                <a:ea typeface="新細明體" pitchFamily="18" charset="-120"/>
              </a:defRPr>
            </a:lvl1pPr>
          </a:lstStyle>
          <a:p>
            <a:pPr>
              <a:defRPr/>
            </a:pPr>
            <a:endParaRPr lang="en-US" altLang="zh-TW"/>
          </a:p>
        </p:txBody>
      </p:sp>
      <p:sp>
        <p:nvSpPr>
          <p:cNvPr id="3" name="Rectangle 5"/>
          <p:cNvSpPr>
            <a:spLocks noGrp="1" noChangeArrowheads="1"/>
          </p:cNvSpPr>
          <p:nvPr>
            <p:ph type="ftr" sz="quarter" idx="3"/>
          </p:nvPr>
        </p:nvSpPr>
        <p:spPr bwMode="auto">
          <a:xfrm>
            <a:off x="3384550" y="6308725"/>
            <a:ext cx="31369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b="0">
                <a:solidFill>
                  <a:schemeClr val="tx1"/>
                </a:solidFill>
                <a:ea typeface="新細明體" pitchFamily="18" charset="-120"/>
              </a:defRPr>
            </a:lvl1pPr>
          </a:lstStyle>
          <a:p>
            <a:pPr>
              <a:defRPr/>
            </a:pPr>
            <a:endParaRPr lang="zh-TW" altLang="en-US"/>
          </a:p>
        </p:txBody>
      </p:sp>
      <p:pic>
        <p:nvPicPr>
          <p:cNvPr id="1031" name="Picture 11" descr="未命名-1"/>
          <p:cNvPicPr>
            <a:picLocks noChangeAspect="1" noChangeArrowheads="1"/>
          </p:cNvPicPr>
          <p:nvPr/>
        </p:nvPicPr>
        <p:blipFill>
          <a:blip r:embed="rId17" cstate="print"/>
          <a:srcRect/>
          <a:stretch>
            <a:fillRect/>
          </a:stretch>
        </p:blipFill>
        <p:spPr bwMode="auto">
          <a:xfrm>
            <a:off x="193675" y="174625"/>
            <a:ext cx="1873250" cy="517525"/>
          </a:xfrm>
          <a:prstGeom prst="rect">
            <a:avLst/>
          </a:prstGeom>
          <a:noFill/>
          <a:ln w="9525">
            <a:noFill/>
            <a:miter lim="800000"/>
            <a:headEnd/>
            <a:tailEnd/>
          </a:ln>
        </p:spPr>
      </p:pic>
      <p:sp>
        <p:nvSpPr>
          <p:cNvPr id="36870" name="Rectangle 6"/>
          <p:cNvSpPr>
            <a:spLocks noGrp="1" noChangeArrowheads="1"/>
          </p:cNvSpPr>
          <p:nvPr>
            <p:ph type="sldNum" sz="quarter" idx="4"/>
          </p:nvPr>
        </p:nvSpPr>
        <p:spPr bwMode="auto">
          <a:xfrm>
            <a:off x="7493000" y="6553200"/>
            <a:ext cx="2413000" cy="30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kumimoji="1" sz="1400" b="0">
                <a:solidFill>
                  <a:schemeClr val="tx1"/>
                </a:solidFill>
                <a:effectLst/>
                <a:latin typeface="Arial" charset="0"/>
                <a:ea typeface="+mn-ea"/>
              </a:defRPr>
            </a:lvl1pPr>
          </a:lstStyle>
          <a:p>
            <a:pPr>
              <a:defRPr/>
            </a:pPr>
            <a:fld id="{0E33966A-0F1C-4750-B4B1-6A879F86E8C2}" type="slidenum">
              <a:rPr lang="en-US" altLang="zh-TW" smtClean="0"/>
              <a:pPr>
                <a:defRPr/>
              </a:pPr>
              <a:t>‹#›</a:t>
            </a:fld>
            <a:endParaRPr lang="en-US" altLang="zh-TW"/>
          </a:p>
        </p:txBody>
      </p:sp>
      <p:pic>
        <p:nvPicPr>
          <p:cNvPr id="9" name="Picture 12"/>
          <p:cNvPicPr>
            <a:picLocks noChangeAspect="1" noChangeArrowheads="1"/>
          </p:cNvPicPr>
          <p:nvPr userDrawn="1"/>
        </p:nvPicPr>
        <p:blipFill>
          <a:blip r:embed="rId18" cstate="email">
            <a:clrChange>
              <a:clrFrom>
                <a:srgbClr val="FAFCEF"/>
              </a:clrFrom>
              <a:clrTo>
                <a:srgbClr val="FAFCEF">
                  <a:alpha val="0"/>
                </a:srgbClr>
              </a:clrTo>
            </a:clrChange>
            <a:lum bright="70000" contrast="-70000"/>
          </a:blip>
          <a:srcRect/>
          <a:stretch>
            <a:fillRect/>
          </a:stretch>
        </p:blipFill>
        <p:spPr bwMode="auto">
          <a:xfrm>
            <a:off x="6681788" y="836613"/>
            <a:ext cx="3065462" cy="5256212"/>
          </a:xfrm>
          <a:prstGeom prst="rect">
            <a:avLst/>
          </a:prstGeom>
          <a:noFill/>
          <a:ln w="9525">
            <a:noFill/>
            <a:miter lim="800000"/>
            <a:headEnd/>
            <a:tailEnd/>
          </a:ln>
        </p:spPr>
      </p:pic>
      <p:pic>
        <p:nvPicPr>
          <p:cNvPr id="10" name="Picture 9" descr="ScreenHunter_03 Jan"/>
          <p:cNvPicPr>
            <a:picLocks noChangeAspect="1" noChangeArrowheads="1"/>
          </p:cNvPicPr>
          <p:nvPr userDrawn="1"/>
        </p:nvPicPr>
        <p:blipFill>
          <a:blip r:embed="rId19" cstate="email">
            <a:clrChange>
              <a:clrFrom>
                <a:srgbClr val="FAFCEF"/>
              </a:clrFrom>
              <a:clrTo>
                <a:srgbClr val="FAFCEF">
                  <a:alpha val="0"/>
                </a:srgbClr>
              </a:clrTo>
            </a:clrChange>
          </a:blip>
          <a:srcRect/>
          <a:stretch>
            <a:fillRect/>
          </a:stretch>
        </p:blipFill>
        <p:spPr bwMode="auto">
          <a:xfrm>
            <a:off x="9129713" y="5805488"/>
            <a:ext cx="719137" cy="6683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 id="2147483757" r:id="rId13"/>
  </p:sldLayoutIdLst>
  <p:transition spd="slow">
    <p:sndAc>
      <p:stSnd>
        <p:snd r:embed="rId15" name="camera.wav"/>
      </p:stSnd>
    </p:sndAc>
  </p:transition>
  <p:hf hdr="0" ftr="0" dt="0"/>
  <p:txStyles>
    <p:titleStyle>
      <a:lvl1pPr algn="ctr" rtl="0" eaLnBrk="1" fontAlgn="base" hangingPunct="1">
        <a:spcBef>
          <a:spcPct val="0"/>
        </a:spcBef>
        <a:spcAft>
          <a:spcPct val="0"/>
        </a:spcAft>
        <a:defRPr kumimoji="1" sz="3200" b="1">
          <a:solidFill>
            <a:schemeClr val="tx2"/>
          </a:solidFill>
          <a:latin typeface="+mj-lt"/>
          <a:ea typeface="+mj-ea"/>
          <a:cs typeface="+mj-cs"/>
        </a:defRPr>
      </a:lvl1pPr>
      <a:lvl2pPr algn="ctr" rtl="0" eaLnBrk="1" fontAlgn="base" hangingPunct="1">
        <a:spcBef>
          <a:spcPct val="0"/>
        </a:spcBef>
        <a:spcAft>
          <a:spcPct val="0"/>
        </a:spcAft>
        <a:defRPr kumimoji="1" sz="3200" b="1">
          <a:solidFill>
            <a:schemeClr val="tx2"/>
          </a:solidFill>
          <a:latin typeface="Arial" charset="0"/>
          <a:ea typeface="標楷體" pitchFamily="65" charset="-120"/>
        </a:defRPr>
      </a:lvl2pPr>
      <a:lvl3pPr algn="ctr" rtl="0" eaLnBrk="1" fontAlgn="base" hangingPunct="1">
        <a:spcBef>
          <a:spcPct val="0"/>
        </a:spcBef>
        <a:spcAft>
          <a:spcPct val="0"/>
        </a:spcAft>
        <a:defRPr kumimoji="1" sz="3200" b="1">
          <a:solidFill>
            <a:schemeClr val="tx2"/>
          </a:solidFill>
          <a:latin typeface="Arial" charset="0"/>
          <a:ea typeface="標楷體" pitchFamily="65" charset="-120"/>
        </a:defRPr>
      </a:lvl3pPr>
      <a:lvl4pPr algn="ctr" rtl="0" eaLnBrk="1" fontAlgn="base" hangingPunct="1">
        <a:spcBef>
          <a:spcPct val="0"/>
        </a:spcBef>
        <a:spcAft>
          <a:spcPct val="0"/>
        </a:spcAft>
        <a:defRPr kumimoji="1" sz="3200" b="1">
          <a:solidFill>
            <a:schemeClr val="tx2"/>
          </a:solidFill>
          <a:latin typeface="Arial" charset="0"/>
          <a:ea typeface="標楷體" pitchFamily="65" charset="-120"/>
        </a:defRPr>
      </a:lvl4pPr>
      <a:lvl5pPr algn="ctr" rtl="0" eaLnBrk="1" fontAlgn="base" hangingPunct="1">
        <a:spcBef>
          <a:spcPct val="0"/>
        </a:spcBef>
        <a:spcAft>
          <a:spcPct val="0"/>
        </a:spcAft>
        <a:defRPr kumimoji="1" sz="3200" b="1">
          <a:solidFill>
            <a:schemeClr val="tx2"/>
          </a:solidFill>
          <a:latin typeface="Arial" charset="0"/>
          <a:ea typeface="標楷體" pitchFamily="65" charset="-120"/>
        </a:defRPr>
      </a:lvl5pPr>
      <a:lvl6pPr marL="457200" algn="ctr" rtl="0" eaLnBrk="1" fontAlgn="base" hangingPunct="1">
        <a:spcBef>
          <a:spcPct val="0"/>
        </a:spcBef>
        <a:spcAft>
          <a:spcPct val="0"/>
        </a:spcAft>
        <a:defRPr kumimoji="1" sz="3600" b="1">
          <a:solidFill>
            <a:schemeClr val="tx2"/>
          </a:solidFill>
          <a:latin typeface="Arial" charset="0"/>
          <a:ea typeface="標楷體" pitchFamily="65" charset="-120"/>
        </a:defRPr>
      </a:lvl6pPr>
      <a:lvl7pPr marL="914400" algn="ctr" rtl="0" eaLnBrk="1" fontAlgn="base" hangingPunct="1">
        <a:spcBef>
          <a:spcPct val="0"/>
        </a:spcBef>
        <a:spcAft>
          <a:spcPct val="0"/>
        </a:spcAft>
        <a:defRPr kumimoji="1" sz="3600" b="1">
          <a:solidFill>
            <a:schemeClr val="tx2"/>
          </a:solidFill>
          <a:latin typeface="Arial" charset="0"/>
          <a:ea typeface="標楷體" pitchFamily="65" charset="-120"/>
        </a:defRPr>
      </a:lvl7pPr>
      <a:lvl8pPr marL="1371600" algn="ctr" rtl="0" eaLnBrk="1" fontAlgn="base" hangingPunct="1">
        <a:spcBef>
          <a:spcPct val="0"/>
        </a:spcBef>
        <a:spcAft>
          <a:spcPct val="0"/>
        </a:spcAft>
        <a:defRPr kumimoji="1" sz="3600" b="1">
          <a:solidFill>
            <a:schemeClr val="tx2"/>
          </a:solidFill>
          <a:latin typeface="Arial" charset="0"/>
          <a:ea typeface="標楷體" pitchFamily="65" charset="-120"/>
        </a:defRPr>
      </a:lvl8pPr>
      <a:lvl9pPr marL="1828800" algn="ctr" rtl="0" eaLnBrk="1" fontAlgn="base" hangingPunct="1">
        <a:spcBef>
          <a:spcPct val="0"/>
        </a:spcBef>
        <a:spcAft>
          <a:spcPct val="0"/>
        </a:spcAft>
        <a:defRPr kumimoji="1" sz="3600" b="1">
          <a:solidFill>
            <a:schemeClr val="tx2"/>
          </a:solidFill>
          <a:latin typeface="Arial" charset="0"/>
          <a:ea typeface="標楷體" pitchFamily="65" charset="-120"/>
        </a:defRPr>
      </a:lvl9pPr>
    </p:titleStyle>
    <p:bodyStyle>
      <a:lvl1pPr marL="342900" indent="-342900" algn="l" rtl="0" eaLnBrk="1" fontAlgn="base" hangingPunct="1">
        <a:spcBef>
          <a:spcPct val="20000"/>
        </a:spcBef>
        <a:spcAft>
          <a:spcPct val="0"/>
        </a:spcAft>
        <a:buChar char="•"/>
        <a:defRPr kumimoji="1" sz="2800" b="1">
          <a:solidFill>
            <a:schemeClr val="tx1"/>
          </a:solidFill>
          <a:latin typeface="+mn-lt"/>
          <a:ea typeface="+mn-ea"/>
          <a:cs typeface="+mn-cs"/>
        </a:defRPr>
      </a:lvl1pPr>
      <a:lvl2pPr marL="742950" indent="-285750" algn="l" rtl="0" eaLnBrk="1" fontAlgn="base" hangingPunct="1">
        <a:spcBef>
          <a:spcPct val="20000"/>
        </a:spcBef>
        <a:spcAft>
          <a:spcPct val="0"/>
        </a:spcAft>
        <a:buChar char="–"/>
        <a:defRPr kumimoji="1" sz="2400" b="1">
          <a:solidFill>
            <a:schemeClr val="tx1"/>
          </a:solidFill>
          <a:latin typeface="+mn-lt"/>
          <a:ea typeface="+mn-ea"/>
        </a:defRPr>
      </a:lvl2pPr>
      <a:lvl3pPr marL="1143000" indent="-228600" algn="l" rtl="0" eaLnBrk="1" fontAlgn="base" hangingPunct="1">
        <a:spcBef>
          <a:spcPct val="20000"/>
        </a:spcBef>
        <a:spcAft>
          <a:spcPct val="0"/>
        </a:spcAft>
        <a:buChar char="•"/>
        <a:defRPr kumimoji="1" sz="2000" b="1">
          <a:solidFill>
            <a:schemeClr val="tx1"/>
          </a:solidFill>
          <a:latin typeface="+mn-lt"/>
          <a:ea typeface="+mn-ea"/>
        </a:defRPr>
      </a:lvl3pPr>
      <a:lvl4pPr marL="1600200" indent="-228600" algn="l" rtl="0" eaLnBrk="1" fontAlgn="base" hangingPunct="1">
        <a:spcBef>
          <a:spcPct val="20000"/>
        </a:spcBef>
        <a:spcAft>
          <a:spcPct val="0"/>
        </a:spcAft>
        <a:buChar char="–"/>
        <a:defRPr kumimoji="1" sz="2000" b="1">
          <a:solidFill>
            <a:schemeClr val="tx1"/>
          </a:solidFill>
          <a:latin typeface="+mn-lt"/>
          <a:ea typeface="+mn-ea"/>
        </a:defRPr>
      </a:lvl4pPr>
      <a:lvl5pPr marL="2057400" indent="-228600" algn="l" rtl="0" eaLnBrk="1" fontAlgn="base" hangingPunct="1">
        <a:spcBef>
          <a:spcPct val="20000"/>
        </a:spcBef>
        <a:spcAft>
          <a:spcPct val="0"/>
        </a:spcAft>
        <a:buChar char="»"/>
        <a:defRPr kumimoji="1" sz="2000" b="1">
          <a:solidFill>
            <a:schemeClr val="tx1"/>
          </a:solidFill>
          <a:latin typeface="+mn-lt"/>
          <a:ea typeface="+mn-ea"/>
        </a:defRPr>
      </a:lvl5pPr>
      <a:lvl6pPr marL="2514600" indent="-228600" algn="l" rtl="0" eaLnBrk="1" fontAlgn="base" hangingPunct="1">
        <a:spcBef>
          <a:spcPct val="20000"/>
        </a:spcBef>
        <a:spcAft>
          <a:spcPct val="0"/>
        </a:spcAft>
        <a:buChar char="»"/>
        <a:defRPr kumimoji="1" b="1">
          <a:solidFill>
            <a:schemeClr val="tx1"/>
          </a:solidFill>
          <a:latin typeface="+mn-lt"/>
          <a:ea typeface="+mn-ea"/>
        </a:defRPr>
      </a:lvl6pPr>
      <a:lvl7pPr marL="2971800" indent="-228600" algn="l" rtl="0" eaLnBrk="1" fontAlgn="base" hangingPunct="1">
        <a:spcBef>
          <a:spcPct val="20000"/>
        </a:spcBef>
        <a:spcAft>
          <a:spcPct val="0"/>
        </a:spcAft>
        <a:buChar char="»"/>
        <a:defRPr kumimoji="1" b="1">
          <a:solidFill>
            <a:schemeClr val="tx1"/>
          </a:solidFill>
          <a:latin typeface="+mn-lt"/>
          <a:ea typeface="+mn-ea"/>
        </a:defRPr>
      </a:lvl7pPr>
      <a:lvl8pPr marL="3429000" indent="-228600" algn="l" rtl="0" eaLnBrk="1" fontAlgn="base" hangingPunct="1">
        <a:spcBef>
          <a:spcPct val="20000"/>
        </a:spcBef>
        <a:spcAft>
          <a:spcPct val="0"/>
        </a:spcAft>
        <a:buChar char="»"/>
        <a:defRPr kumimoji="1" b="1">
          <a:solidFill>
            <a:schemeClr val="tx1"/>
          </a:solidFill>
          <a:latin typeface="+mn-lt"/>
          <a:ea typeface="+mn-ea"/>
        </a:defRPr>
      </a:lvl8pPr>
      <a:lvl9pPr marL="3886200" indent="-228600" algn="l" rtl="0" eaLnBrk="1" fontAlgn="base" hangingPunct="1">
        <a:spcBef>
          <a:spcPct val="20000"/>
        </a:spcBef>
        <a:spcAft>
          <a:spcPct val="0"/>
        </a:spcAft>
        <a:buChar char="»"/>
        <a:defRPr kumimoji="1" b="1">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slideLayout" Target="../slideLayouts/slideLayout6.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 Type="http://schemas.openxmlformats.org/officeDocument/2006/relationships/tags" Target="../tags/tag3.xml"/><Relationship Id="rId16" Type="http://schemas.openxmlformats.org/officeDocument/2006/relationships/tags" Target="../tags/tag17.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tags" Target="../tags/tag1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audio" Target="../media/audio1.wav"/><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標題 4"/>
          <p:cNvSpPr>
            <a:spLocks noGrp="1"/>
          </p:cNvSpPr>
          <p:nvPr>
            <p:ph type="ctrTitle"/>
          </p:nvPr>
        </p:nvSpPr>
        <p:spPr>
          <a:xfrm>
            <a:off x="200472" y="2130425"/>
            <a:ext cx="9433048" cy="1470025"/>
          </a:xfrm>
        </p:spPr>
        <p:txBody>
          <a:bodyPr/>
          <a:lstStyle/>
          <a:p>
            <a:pPr eaLnBrk="1" hangingPunct="1"/>
            <a:r>
              <a:rPr lang="zh-TW" altLang="en-US" dirty="0" smtClean="0"/>
              <a:t>經濟部技術處「產學研價值創造計畫」</a:t>
            </a:r>
            <a:r>
              <a:rPr lang="en-US" altLang="zh-TW" dirty="0" smtClean="0"/>
              <a:t/>
            </a:r>
            <a:br>
              <a:rPr lang="en-US" altLang="zh-TW" dirty="0" smtClean="0"/>
            </a:br>
            <a:r>
              <a:rPr lang="zh-TW" altLang="en-US" dirty="0" smtClean="0"/>
              <a:t>研發成果運用規範說明</a:t>
            </a:r>
          </a:p>
        </p:txBody>
      </p:sp>
      <p:sp>
        <p:nvSpPr>
          <p:cNvPr id="2051" name="副標題 5"/>
          <p:cNvSpPr>
            <a:spLocks noGrp="1"/>
          </p:cNvSpPr>
          <p:nvPr>
            <p:ph type="subTitle" idx="1"/>
          </p:nvPr>
        </p:nvSpPr>
        <p:spPr>
          <a:xfrm>
            <a:off x="1568624" y="3933056"/>
            <a:ext cx="6934200" cy="1944216"/>
          </a:xfrm>
        </p:spPr>
        <p:txBody>
          <a:bodyPr/>
          <a:lstStyle/>
          <a:p>
            <a:pPr algn="l" eaLnBrk="1" hangingPunct="1">
              <a:lnSpc>
                <a:spcPct val="90000"/>
              </a:lnSpc>
            </a:pPr>
            <a:r>
              <a:rPr lang="zh-TW" altLang="en-US" dirty="0" smtClean="0"/>
              <a:t>財團法人資訊工業策進會</a:t>
            </a:r>
          </a:p>
          <a:p>
            <a:pPr algn="l" eaLnBrk="1" hangingPunct="1">
              <a:lnSpc>
                <a:spcPct val="90000"/>
              </a:lnSpc>
            </a:pPr>
            <a:r>
              <a:rPr lang="zh-TW" altLang="en-US" dirty="0" smtClean="0"/>
              <a:t>科技</a:t>
            </a:r>
            <a:r>
              <a:rPr lang="zh-TW" altLang="en-US" dirty="0"/>
              <a:t>法律</a:t>
            </a:r>
            <a:r>
              <a:rPr lang="zh-TW" altLang="en-US" dirty="0" smtClean="0"/>
              <a:t>研究所</a:t>
            </a:r>
            <a:endParaRPr lang="en-US" altLang="zh-TW" dirty="0" smtClean="0"/>
          </a:p>
          <a:p>
            <a:pPr algn="l" eaLnBrk="1" hangingPunct="1"/>
            <a:r>
              <a:rPr lang="en-US" altLang="zh-TW" smtClean="0">
                <a:cs typeface="Arial" charset="0"/>
              </a:rPr>
              <a:t>2015.05.20</a:t>
            </a:r>
            <a:endParaRPr lang="zh-TW" altLang="en-US" dirty="0" smtClean="0">
              <a:cs typeface="Arial" charset="0"/>
            </a:endParaRPr>
          </a:p>
        </p:txBody>
      </p:sp>
      <p:sp>
        <p:nvSpPr>
          <p:cNvPr id="2052" name="頁尾版面配置區 3"/>
          <p:cNvSpPr>
            <a:spLocks noGrp="1"/>
          </p:cNvSpPr>
          <p:nvPr>
            <p:ph type="ftr" sz="quarter" idx="11"/>
          </p:nvPr>
        </p:nvSpPr>
        <p:spPr>
          <a:noFill/>
        </p:spPr>
        <p:txBody>
          <a:bodyPr/>
          <a:lstStyle/>
          <a:p>
            <a:fld id="{B37FA220-C234-4A5A-A15B-BB15C6657924}" type="slidenum">
              <a:rPr lang="en-US" altLang="zh-TW" smtClean="0">
                <a:ea typeface="新細明體" charset="-120"/>
              </a:rPr>
              <a:pPr/>
              <a:t>1</a:t>
            </a:fld>
            <a:endParaRPr lang="en-US" altLang="zh-TW" dirty="0" smtClean="0">
              <a:ea typeface="新細明體" charset="-120"/>
            </a:endParaRPr>
          </a:p>
        </p:txBody>
      </p:sp>
    </p:spTree>
  </p:cSld>
  <p:clrMapOvr>
    <a:masterClrMapping/>
  </p:clrMapOvr>
  <p:transition spd="slow">
    <p:sndAc>
      <p:stSnd>
        <p:snd r:embed="rId2" name="camera.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4" name="AutoShape 4"/>
          <p:cNvSpPr>
            <a:spLocks noChangeArrowheads="1"/>
          </p:cNvSpPr>
          <p:nvPr>
            <p:custDataLst>
              <p:tags r:id="rId2"/>
            </p:custDataLst>
          </p:nvPr>
        </p:nvSpPr>
        <p:spPr bwMode="gray">
          <a:xfrm>
            <a:off x="1919289" y="1517650"/>
            <a:ext cx="6346825" cy="623888"/>
          </a:xfrm>
          <a:prstGeom prst="roundRect">
            <a:avLst>
              <a:gd name="adj" fmla="val 16667"/>
            </a:avLst>
          </a:prstGeom>
          <a:gradFill rotWithShape="1">
            <a:gsLst>
              <a:gs pos="0">
                <a:schemeClr val="accent2"/>
              </a:gs>
              <a:gs pos="50000">
                <a:schemeClr val="accent2">
                  <a:gamma/>
                  <a:tint val="21176"/>
                  <a:invGamma/>
                </a:schemeClr>
              </a:gs>
              <a:gs pos="100000">
                <a:schemeClr val="accent2"/>
              </a:gs>
            </a:gsLst>
            <a:lin ang="5400000" scaled="1"/>
          </a:gradFill>
          <a:ln w="12700" algn="ctr">
            <a:solidFill>
              <a:srgbClr val="FEFEFE"/>
            </a:solidFill>
            <a:round/>
            <a:headEnd/>
            <a:tailEnd/>
          </a:ln>
          <a:effectLst/>
        </p:spPr>
        <p:txBody>
          <a:bodyPr wrap="none" anchor="ctr"/>
          <a:lstStyle/>
          <a:p>
            <a:pPr>
              <a:defRPr/>
            </a:pPr>
            <a:endParaRPr lang="zh-TW" altLang="en-US"/>
          </a:p>
        </p:txBody>
      </p:sp>
      <p:sp>
        <p:nvSpPr>
          <p:cNvPr id="8197" name="AutoShape 5"/>
          <p:cNvSpPr>
            <a:spLocks noChangeArrowheads="1"/>
          </p:cNvSpPr>
          <p:nvPr>
            <p:custDataLst>
              <p:tags r:id="rId3"/>
            </p:custDataLst>
          </p:nvPr>
        </p:nvSpPr>
        <p:spPr bwMode="gray">
          <a:xfrm>
            <a:off x="1425576" y="1355725"/>
            <a:ext cx="889000" cy="935038"/>
          </a:xfrm>
          <a:prstGeom prst="diamond">
            <a:avLst/>
          </a:prstGeom>
          <a:solidFill>
            <a:schemeClr val="accent2"/>
          </a:solidFill>
          <a:ln w="25400" algn="ctr">
            <a:solidFill>
              <a:srgbClr val="FEFEFE"/>
            </a:solidFill>
            <a:miter lim="800000"/>
            <a:headEnd/>
            <a:tailEnd/>
          </a:ln>
        </p:spPr>
        <p:txBody>
          <a:bodyPr wrap="none" anchor="ctr"/>
          <a:lstStyle/>
          <a:p>
            <a:pPr>
              <a:defRPr/>
            </a:pPr>
            <a:endParaRPr lang="zh-TW" altLang="en-US">
              <a:latin typeface="+mj-lt"/>
            </a:endParaRPr>
          </a:p>
        </p:txBody>
      </p:sp>
      <p:sp>
        <p:nvSpPr>
          <p:cNvPr id="7174" name="Text Box 6"/>
          <p:cNvSpPr txBox="1">
            <a:spLocks noChangeArrowheads="1"/>
          </p:cNvSpPr>
          <p:nvPr>
            <p:custDataLst>
              <p:tags r:id="rId4"/>
            </p:custDataLst>
          </p:nvPr>
        </p:nvSpPr>
        <p:spPr bwMode="gray">
          <a:xfrm>
            <a:off x="2214564" y="1568451"/>
            <a:ext cx="5114700" cy="584775"/>
          </a:xfrm>
          <a:prstGeom prst="rect">
            <a:avLst/>
          </a:prstGeom>
          <a:noFill/>
          <a:ln w="9525" algn="ctr">
            <a:noFill/>
            <a:miter lim="800000"/>
            <a:headEnd/>
            <a:tailEnd/>
          </a:ln>
        </p:spPr>
        <p:txBody>
          <a:bodyPr wrap="square">
            <a:spAutoFit/>
          </a:bodyPr>
          <a:lstStyle/>
          <a:p>
            <a:pPr eaLnBrk="0" hangingPunct="0"/>
            <a:r>
              <a:rPr kumimoji="0" lang="zh-TW" altLang="en-US" sz="3200" b="1" dirty="0" smtClean="0">
                <a:solidFill>
                  <a:srgbClr val="080808"/>
                </a:solidFill>
                <a:latin typeface="標楷體" pitchFamily="65" charset="-120"/>
                <a:ea typeface="標楷體" pitchFamily="65" charset="-120"/>
              </a:rPr>
              <a:t>研發成果運用概述</a:t>
            </a:r>
            <a:endParaRPr kumimoji="0" lang="zh-TW" altLang="en-US" sz="3200" b="1" dirty="0">
              <a:solidFill>
                <a:srgbClr val="080808"/>
              </a:solidFill>
              <a:latin typeface="標楷體" pitchFamily="65" charset="-120"/>
              <a:ea typeface="標楷體" pitchFamily="65" charset="-120"/>
            </a:endParaRPr>
          </a:p>
        </p:txBody>
      </p:sp>
      <p:sp>
        <p:nvSpPr>
          <p:cNvPr id="8199" name="Text Box 7"/>
          <p:cNvSpPr txBox="1">
            <a:spLocks noChangeArrowheads="1"/>
          </p:cNvSpPr>
          <p:nvPr>
            <p:custDataLst>
              <p:tags r:id="rId5"/>
            </p:custDataLst>
          </p:nvPr>
        </p:nvSpPr>
        <p:spPr bwMode="gray">
          <a:xfrm>
            <a:off x="1659275" y="1500189"/>
            <a:ext cx="389850" cy="584775"/>
          </a:xfrm>
          <a:prstGeom prst="rect">
            <a:avLst/>
          </a:prstGeom>
          <a:noFill/>
          <a:ln w="9525" algn="ctr">
            <a:noFill/>
            <a:miter lim="800000"/>
            <a:headEnd/>
            <a:tailEnd/>
          </a:ln>
        </p:spPr>
        <p:txBody>
          <a:bodyPr wrap="none">
            <a:spAutoFit/>
          </a:bodyPr>
          <a:lstStyle/>
          <a:p>
            <a:pPr algn="ctr" eaLnBrk="0" hangingPunct="0">
              <a:defRPr/>
            </a:pPr>
            <a:r>
              <a:rPr kumimoji="0" lang="en-US" altLang="zh-TW" sz="3200" dirty="0">
                <a:solidFill>
                  <a:srgbClr val="FEFEFE"/>
                </a:solidFill>
                <a:latin typeface="+mj-lt"/>
                <a:ea typeface="標楷體" pitchFamily="65" charset="-120"/>
              </a:rPr>
              <a:t>1</a:t>
            </a:r>
          </a:p>
        </p:txBody>
      </p:sp>
      <p:sp>
        <p:nvSpPr>
          <p:cNvPr id="66568" name="AutoShape 8"/>
          <p:cNvSpPr>
            <a:spLocks noChangeArrowheads="1"/>
          </p:cNvSpPr>
          <p:nvPr>
            <p:custDataLst>
              <p:tags r:id="rId6"/>
            </p:custDataLst>
          </p:nvPr>
        </p:nvSpPr>
        <p:spPr bwMode="gray">
          <a:xfrm>
            <a:off x="1919289" y="2527300"/>
            <a:ext cx="6346825" cy="622300"/>
          </a:xfrm>
          <a:prstGeom prst="roundRect">
            <a:avLst>
              <a:gd name="adj" fmla="val 16667"/>
            </a:avLst>
          </a:prstGeom>
          <a:gradFill rotWithShape="1">
            <a:gsLst>
              <a:gs pos="0">
                <a:schemeClr val="accent1"/>
              </a:gs>
              <a:gs pos="50000">
                <a:schemeClr val="accent1">
                  <a:gamma/>
                  <a:tint val="21176"/>
                  <a:invGamma/>
                </a:schemeClr>
              </a:gs>
              <a:gs pos="100000">
                <a:schemeClr val="accent1"/>
              </a:gs>
            </a:gsLst>
            <a:lin ang="5400000" scaled="1"/>
          </a:gradFill>
          <a:ln w="12700" algn="ctr">
            <a:solidFill>
              <a:srgbClr val="FEFEFE"/>
            </a:solidFill>
            <a:round/>
            <a:headEnd/>
            <a:tailEnd/>
          </a:ln>
          <a:effectLst/>
        </p:spPr>
        <p:txBody>
          <a:bodyPr wrap="none" anchor="ctr"/>
          <a:lstStyle/>
          <a:p>
            <a:pPr>
              <a:defRPr/>
            </a:pPr>
            <a:endParaRPr lang="zh-TW" altLang="en-US"/>
          </a:p>
        </p:txBody>
      </p:sp>
      <p:sp>
        <p:nvSpPr>
          <p:cNvPr id="8201" name="AutoShape 9"/>
          <p:cNvSpPr>
            <a:spLocks noChangeArrowheads="1"/>
          </p:cNvSpPr>
          <p:nvPr>
            <p:custDataLst>
              <p:tags r:id="rId7"/>
            </p:custDataLst>
          </p:nvPr>
        </p:nvSpPr>
        <p:spPr bwMode="gray">
          <a:xfrm>
            <a:off x="1425576" y="2363790"/>
            <a:ext cx="889000" cy="935037"/>
          </a:xfrm>
          <a:prstGeom prst="diamond">
            <a:avLst/>
          </a:prstGeom>
          <a:solidFill>
            <a:schemeClr val="accent1"/>
          </a:solidFill>
          <a:ln w="25400" algn="ctr">
            <a:solidFill>
              <a:srgbClr val="FEFEFE"/>
            </a:solidFill>
            <a:miter lim="800000"/>
            <a:headEnd/>
            <a:tailEnd/>
          </a:ln>
        </p:spPr>
        <p:txBody>
          <a:bodyPr wrap="none" anchor="ctr"/>
          <a:lstStyle/>
          <a:p>
            <a:pPr>
              <a:defRPr/>
            </a:pPr>
            <a:endParaRPr lang="zh-TW" altLang="en-US">
              <a:latin typeface="+mj-lt"/>
            </a:endParaRPr>
          </a:p>
        </p:txBody>
      </p:sp>
      <p:sp>
        <p:nvSpPr>
          <p:cNvPr id="7178" name="Text Box 10"/>
          <p:cNvSpPr txBox="1">
            <a:spLocks noChangeArrowheads="1"/>
          </p:cNvSpPr>
          <p:nvPr>
            <p:custDataLst>
              <p:tags r:id="rId8"/>
            </p:custDataLst>
          </p:nvPr>
        </p:nvSpPr>
        <p:spPr bwMode="gray">
          <a:xfrm>
            <a:off x="2222696" y="2576513"/>
            <a:ext cx="6000554" cy="584775"/>
          </a:xfrm>
          <a:prstGeom prst="rect">
            <a:avLst/>
          </a:prstGeom>
          <a:noFill/>
          <a:ln w="9525" algn="ctr">
            <a:noFill/>
            <a:miter lim="800000"/>
            <a:headEnd/>
            <a:tailEnd/>
          </a:ln>
        </p:spPr>
        <p:txBody>
          <a:bodyPr wrap="square">
            <a:spAutoFit/>
          </a:bodyPr>
          <a:lstStyle/>
          <a:p>
            <a:pPr eaLnBrk="0" hangingPunct="0"/>
            <a:r>
              <a:rPr kumimoji="0" lang="zh-TW" altLang="en-US" sz="3200" b="1" dirty="0" smtClean="0">
                <a:solidFill>
                  <a:srgbClr val="080808"/>
                </a:solidFill>
                <a:latin typeface="+mn-lt"/>
                <a:ea typeface="標楷體" pitchFamily="65" charset="-120"/>
              </a:rPr>
              <a:t>境外實施規範說明</a:t>
            </a:r>
            <a:endParaRPr kumimoji="0" lang="zh-TW" altLang="en-US" sz="3200" b="1" dirty="0">
              <a:solidFill>
                <a:srgbClr val="080808"/>
              </a:solidFill>
              <a:latin typeface="+mn-lt"/>
              <a:ea typeface="標楷體" pitchFamily="65" charset="-120"/>
            </a:endParaRPr>
          </a:p>
        </p:txBody>
      </p:sp>
      <p:sp>
        <p:nvSpPr>
          <p:cNvPr id="8203" name="Text Box 11"/>
          <p:cNvSpPr txBox="1">
            <a:spLocks noChangeArrowheads="1"/>
          </p:cNvSpPr>
          <p:nvPr>
            <p:custDataLst>
              <p:tags r:id="rId9"/>
            </p:custDataLst>
          </p:nvPr>
        </p:nvSpPr>
        <p:spPr bwMode="gray">
          <a:xfrm>
            <a:off x="1659275" y="2508251"/>
            <a:ext cx="389850" cy="584775"/>
          </a:xfrm>
          <a:prstGeom prst="rect">
            <a:avLst/>
          </a:prstGeom>
          <a:noFill/>
          <a:ln w="9525" algn="ctr">
            <a:noFill/>
            <a:miter lim="800000"/>
            <a:headEnd/>
            <a:tailEnd/>
          </a:ln>
        </p:spPr>
        <p:txBody>
          <a:bodyPr wrap="none">
            <a:spAutoFit/>
          </a:bodyPr>
          <a:lstStyle/>
          <a:p>
            <a:pPr algn="ctr" eaLnBrk="0" hangingPunct="0">
              <a:defRPr/>
            </a:pPr>
            <a:r>
              <a:rPr kumimoji="0" lang="en-US" altLang="zh-TW" sz="3200">
                <a:solidFill>
                  <a:srgbClr val="FEFEFE"/>
                </a:solidFill>
                <a:latin typeface="+mj-lt"/>
                <a:ea typeface="標楷體" pitchFamily="65" charset="-120"/>
              </a:rPr>
              <a:t>2</a:t>
            </a:r>
          </a:p>
        </p:txBody>
      </p:sp>
      <p:sp>
        <p:nvSpPr>
          <p:cNvPr id="66572" name="AutoShape 12"/>
          <p:cNvSpPr>
            <a:spLocks noChangeArrowheads="1"/>
          </p:cNvSpPr>
          <p:nvPr>
            <p:custDataLst>
              <p:tags r:id="rId10"/>
            </p:custDataLst>
          </p:nvPr>
        </p:nvSpPr>
        <p:spPr bwMode="gray">
          <a:xfrm>
            <a:off x="1919289" y="3533775"/>
            <a:ext cx="6346825" cy="622300"/>
          </a:xfrm>
          <a:prstGeom prst="roundRect">
            <a:avLst>
              <a:gd name="adj" fmla="val 16667"/>
            </a:avLst>
          </a:prstGeom>
          <a:gradFill rotWithShape="1">
            <a:gsLst>
              <a:gs pos="0">
                <a:schemeClr val="hlink"/>
              </a:gs>
              <a:gs pos="50000">
                <a:schemeClr val="hlink">
                  <a:gamma/>
                  <a:tint val="21176"/>
                  <a:invGamma/>
                </a:schemeClr>
              </a:gs>
              <a:gs pos="100000">
                <a:schemeClr val="hlink"/>
              </a:gs>
            </a:gsLst>
            <a:lin ang="5400000" scaled="1"/>
          </a:gradFill>
          <a:ln w="12700" algn="ctr">
            <a:solidFill>
              <a:srgbClr val="FEFEFE"/>
            </a:solidFill>
            <a:round/>
            <a:headEnd/>
            <a:tailEnd/>
          </a:ln>
          <a:effectLst/>
        </p:spPr>
        <p:txBody>
          <a:bodyPr wrap="none" anchor="ctr"/>
          <a:lstStyle/>
          <a:p>
            <a:pPr>
              <a:defRPr/>
            </a:pPr>
            <a:endParaRPr lang="zh-TW" altLang="en-US"/>
          </a:p>
        </p:txBody>
      </p:sp>
      <p:sp>
        <p:nvSpPr>
          <p:cNvPr id="7181" name="AutoShape 13"/>
          <p:cNvSpPr>
            <a:spLocks noChangeArrowheads="1"/>
          </p:cNvSpPr>
          <p:nvPr>
            <p:custDataLst>
              <p:tags r:id="rId11"/>
            </p:custDataLst>
          </p:nvPr>
        </p:nvSpPr>
        <p:spPr bwMode="gray">
          <a:xfrm>
            <a:off x="1425576" y="3371850"/>
            <a:ext cx="889000" cy="933450"/>
          </a:xfrm>
          <a:prstGeom prst="diamond">
            <a:avLst/>
          </a:prstGeom>
          <a:solidFill>
            <a:schemeClr val="hlink"/>
          </a:solidFill>
          <a:ln w="25400" algn="ctr">
            <a:solidFill>
              <a:srgbClr val="FEFEFE"/>
            </a:solidFill>
            <a:miter lim="800000"/>
            <a:headEnd/>
            <a:tailEnd/>
          </a:ln>
        </p:spPr>
        <p:txBody>
          <a:bodyPr wrap="none" anchor="ctr"/>
          <a:lstStyle/>
          <a:p>
            <a:endParaRPr lang="zh-TW" altLang="en-US"/>
          </a:p>
        </p:txBody>
      </p:sp>
      <p:sp>
        <p:nvSpPr>
          <p:cNvPr id="7182" name="Text Box 14"/>
          <p:cNvSpPr txBox="1">
            <a:spLocks noChangeArrowheads="1"/>
          </p:cNvSpPr>
          <p:nvPr>
            <p:custDataLst>
              <p:tags r:id="rId12"/>
            </p:custDataLst>
          </p:nvPr>
        </p:nvSpPr>
        <p:spPr bwMode="gray">
          <a:xfrm>
            <a:off x="2227264" y="3584575"/>
            <a:ext cx="4441825" cy="584775"/>
          </a:xfrm>
          <a:prstGeom prst="rect">
            <a:avLst/>
          </a:prstGeom>
          <a:noFill/>
          <a:ln w="9525" algn="ctr">
            <a:noFill/>
            <a:miter lim="800000"/>
            <a:headEnd/>
            <a:tailEnd/>
          </a:ln>
        </p:spPr>
        <p:txBody>
          <a:bodyPr>
            <a:spAutoFit/>
          </a:bodyPr>
          <a:lstStyle/>
          <a:p>
            <a:pPr eaLnBrk="0" hangingPunct="0"/>
            <a:r>
              <a:rPr kumimoji="0" lang="zh-TW" altLang="en-US" sz="3200" b="1" dirty="0" smtClean="0">
                <a:solidFill>
                  <a:srgbClr val="080808"/>
                </a:solidFill>
                <a:latin typeface="標楷體" pitchFamily="65" charset="-120"/>
                <a:ea typeface="標楷體" pitchFamily="65" charset="-120"/>
              </a:rPr>
              <a:t>終止維護規範說明</a:t>
            </a:r>
            <a:endParaRPr kumimoji="0" lang="zh-TW" altLang="en-US" sz="3200" b="1" dirty="0">
              <a:solidFill>
                <a:srgbClr val="080808"/>
              </a:solidFill>
              <a:latin typeface="標楷體" pitchFamily="65" charset="-120"/>
              <a:ea typeface="標楷體" pitchFamily="65" charset="-120"/>
            </a:endParaRPr>
          </a:p>
        </p:txBody>
      </p:sp>
      <p:sp>
        <p:nvSpPr>
          <p:cNvPr id="8207" name="Text Box 15"/>
          <p:cNvSpPr txBox="1">
            <a:spLocks noChangeArrowheads="1"/>
          </p:cNvSpPr>
          <p:nvPr>
            <p:custDataLst>
              <p:tags r:id="rId13"/>
            </p:custDataLst>
          </p:nvPr>
        </p:nvSpPr>
        <p:spPr bwMode="gray">
          <a:xfrm>
            <a:off x="1659275" y="3517901"/>
            <a:ext cx="389850" cy="584775"/>
          </a:xfrm>
          <a:prstGeom prst="rect">
            <a:avLst/>
          </a:prstGeom>
          <a:noFill/>
          <a:ln w="9525" algn="ctr">
            <a:noFill/>
            <a:miter lim="800000"/>
            <a:headEnd/>
            <a:tailEnd/>
          </a:ln>
        </p:spPr>
        <p:txBody>
          <a:bodyPr wrap="none">
            <a:spAutoFit/>
          </a:bodyPr>
          <a:lstStyle/>
          <a:p>
            <a:pPr algn="ctr" eaLnBrk="0" hangingPunct="0">
              <a:defRPr/>
            </a:pPr>
            <a:r>
              <a:rPr kumimoji="0" lang="en-US" altLang="zh-TW" sz="3200">
                <a:solidFill>
                  <a:srgbClr val="FEFEFE"/>
                </a:solidFill>
                <a:latin typeface="+mj-lt"/>
                <a:ea typeface="標楷體" pitchFamily="65" charset="-120"/>
              </a:rPr>
              <a:t>3</a:t>
            </a:r>
          </a:p>
        </p:txBody>
      </p:sp>
      <p:sp>
        <p:nvSpPr>
          <p:cNvPr id="17" name="標題 4"/>
          <p:cNvSpPr txBox="1">
            <a:spLocks/>
          </p:cNvSpPr>
          <p:nvPr/>
        </p:nvSpPr>
        <p:spPr bwMode="auto">
          <a:xfrm>
            <a:off x="818621" y="-41275"/>
            <a:ext cx="800735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latinLnBrk="0">
              <a:lnSpc>
                <a:spcPct val="100000"/>
              </a:lnSpc>
              <a:buClrTx/>
              <a:buSzTx/>
              <a:buFontTx/>
              <a:buNone/>
              <a:tabLst/>
              <a:defRPr/>
            </a:pPr>
            <a:r>
              <a:rPr lang="zh-TW" altLang="en-US" sz="3600" dirty="0">
                <a:solidFill>
                  <a:srgbClr val="0099FF"/>
                </a:solidFill>
                <a:latin typeface="+mj-lt"/>
                <a:ea typeface="+mj-ea"/>
                <a:cs typeface="+mj-cs"/>
              </a:rPr>
              <a:t>簡報大綱</a:t>
            </a:r>
          </a:p>
        </p:txBody>
      </p:sp>
      <p:sp>
        <p:nvSpPr>
          <p:cNvPr id="18" name="投影片編號版面配置區 4"/>
          <p:cNvSpPr>
            <a:spLocks noGrp="1"/>
          </p:cNvSpPr>
          <p:nvPr>
            <p:ph type="sldNum" sz="quarter" idx="12"/>
          </p:nvPr>
        </p:nvSpPr>
        <p:spPr>
          <a:xfrm>
            <a:off x="4705350" y="6569076"/>
            <a:ext cx="660400" cy="244475"/>
          </a:xfrm>
          <a:noFill/>
        </p:spPr>
        <p:txBody>
          <a:bodyPr/>
          <a:lstStyle/>
          <a:p>
            <a:fld id="{CE7855B3-9B15-4AE6-B616-CCA9EEA7E9E1}" type="slidenum">
              <a:rPr lang="en-US" altLang="zh-TW" smtClean="0"/>
              <a:pPr/>
              <a:t>2</a:t>
            </a:fld>
            <a:endParaRPr lang="en-US" altLang="zh-TW" dirty="0" smtClean="0"/>
          </a:p>
        </p:txBody>
      </p:sp>
      <p:sp>
        <p:nvSpPr>
          <p:cNvPr id="16" name="AutoShape 4"/>
          <p:cNvSpPr>
            <a:spLocks noChangeArrowheads="1"/>
          </p:cNvSpPr>
          <p:nvPr>
            <p:custDataLst>
              <p:tags r:id="rId14"/>
            </p:custDataLst>
          </p:nvPr>
        </p:nvSpPr>
        <p:spPr bwMode="gray">
          <a:xfrm>
            <a:off x="1928664" y="4581128"/>
            <a:ext cx="6346825" cy="623888"/>
          </a:xfrm>
          <a:prstGeom prst="roundRect">
            <a:avLst>
              <a:gd name="adj" fmla="val 16667"/>
            </a:avLst>
          </a:prstGeom>
          <a:gradFill rotWithShape="1">
            <a:gsLst>
              <a:gs pos="0">
                <a:schemeClr val="accent2"/>
              </a:gs>
              <a:gs pos="50000">
                <a:schemeClr val="accent2">
                  <a:gamma/>
                  <a:tint val="21176"/>
                  <a:invGamma/>
                </a:schemeClr>
              </a:gs>
              <a:gs pos="100000">
                <a:schemeClr val="accent2"/>
              </a:gs>
            </a:gsLst>
            <a:lin ang="5400000" scaled="1"/>
          </a:gradFill>
          <a:ln w="12700" algn="ctr">
            <a:solidFill>
              <a:srgbClr val="FEFEFE"/>
            </a:solidFill>
            <a:round/>
            <a:headEnd/>
            <a:tailEnd/>
          </a:ln>
          <a:effectLst/>
        </p:spPr>
        <p:txBody>
          <a:bodyPr wrap="none" anchor="ctr"/>
          <a:lstStyle/>
          <a:p>
            <a:pPr>
              <a:defRPr/>
            </a:pPr>
            <a:endParaRPr lang="zh-TW" altLang="en-US"/>
          </a:p>
        </p:txBody>
      </p:sp>
      <p:sp>
        <p:nvSpPr>
          <p:cNvPr id="19" name="AutoShape 5"/>
          <p:cNvSpPr>
            <a:spLocks noChangeArrowheads="1"/>
          </p:cNvSpPr>
          <p:nvPr>
            <p:custDataLst>
              <p:tags r:id="rId15"/>
            </p:custDataLst>
          </p:nvPr>
        </p:nvSpPr>
        <p:spPr bwMode="gray">
          <a:xfrm>
            <a:off x="1434951" y="4419203"/>
            <a:ext cx="889000" cy="935038"/>
          </a:xfrm>
          <a:prstGeom prst="diamond">
            <a:avLst/>
          </a:prstGeom>
          <a:solidFill>
            <a:schemeClr val="accent2"/>
          </a:solidFill>
          <a:ln w="25400" algn="ctr">
            <a:solidFill>
              <a:srgbClr val="FEFEFE"/>
            </a:solidFill>
            <a:miter lim="800000"/>
            <a:headEnd/>
            <a:tailEnd/>
          </a:ln>
        </p:spPr>
        <p:txBody>
          <a:bodyPr wrap="none" anchor="ctr"/>
          <a:lstStyle/>
          <a:p>
            <a:pPr>
              <a:defRPr/>
            </a:pPr>
            <a:endParaRPr lang="zh-TW" altLang="en-US">
              <a:latin typeface="+mj-lt"/>
            </a:endParaRPr>
          </a:p>
        </p:txBody>
      </p:sp>
      <p:sp>
        <p:nvSpPr>
          <p:cNvPr id="20" name="Text Box 6"/>
          <p:cNvSpPr txBox="1">
            <a:spLocks noChangeArrowheads="1"/>
          </p:cNvSpPr>
          <p:nvPr>
            <p:custDataLst>
              <p:tags r:id="rId16"/>
            </p:custDataLst>
          </p:nvPr>
        </p:nvSpPr>
        <p:spPr bwMode="gray">
          <a:xfrm>
            <a:off x="2223939" y="4631929"/>
            <a:ext cx="5114700" cy="584775"/>
          </a:xfrm>
          <a:prstGeom prst="rect">
            <a:avLst/>
          </a:prstGeom>
          <a:noFill/>
          <a:ln w="9525" algn="ctr">
            <a:noFill/>
            <a:miter lim="800000"/>
            <a:headEnd/>
            <a:tailEnd/>
          </a:ln>
        </p:spPr>
        <p:txBody>
          <a:bodyPr wrap="square">
            <a:spAutoFit/>
          </a:bodyPr>
          <a:lstStyle/>
          <a:p>
            <a:pPr eaLnBrk="0" hangingPunct="0"/>
            <a:r>
              <a:rPr kumimoji="0" lang="zh-TW" altLang="en-US" sz="3200" b="1" dirty="0" smtClean="0">
                <a:solidFill>
                  <a:srgbClr val="080808"/>
                </a:solidFill>
                <a:latin typeface="標楷體" pitchFamily="65" charset="-120"/>
                <a:ea typeface="標楷體" pitchFamily="65" charset="-120"/>
              </a:rPr>
              <a:t>意見交流</a:t>
            </a:r>
            <a:endParaRPr kumimoji="0" lang="zh-TW" altLang="en-US" sz="3200" b="1" dirty="0">
              <a:solidFill>
                <a:srgbClr val="080808"/>
              </a:solidFill>
              <a:latin typeface="標楷體" pitchFamily="65" charset="-120"/>
              <a:ea typeface="標楷體" pitchFamily="65" charset="-120"/>
            </a:endParaRPr>
          </a:p>
        </p:txBody>
      </p:sp>
      <p:sp>
        <p:nvSpPr>
          <p:cNvPr id="21" name="Text Box 7"/>
          <p:cNvSpPr txBox="1">
            <a:spLocks noChangeArrowheads="1"/>
          </p:cNvSpPr>
          <p:nvPr>
            <p:custDataLst>
              <p:tags r:id="rId17"/>
            </p:custDataLst>
          </p:nvPr>
        </p:nvSpPr>
        <p:spPr bwMode="gray">
          <a:xfrm>
            <a:off x="1657429" y="4563667"/>
            <a:ext cx="412292" cy="584775"/>
          </a:xfrm>
          <a:prstGeom prst="rect">
            <a:avLst/>
          </a:prstGeom>
          <a:noFill/>
          <a:ln w="9525" algn="ctr">
            <a:noFill/>
            <a:miter lim="800000"/>
            <a:headEnd/>
            <a:tailEnd/>
          </a:ln>
        </p:spPr>
        <p:txBody>
          <a:bodyPr wrap="none">
            <a:spAutoFit/>
          </a:bodyPr>
          <a:lstStyle/>
          <a:p>
            <a:pPr algn="ctr" eaLnBrk="0" hangingPunct="0">
              <a:defRPr/>
            </a:pPr>
            <a:r>
              <a:rPr kumimoji="0" lang="en-US" altLang="zh-TW" sz="3200" dirty="0">
                <a:solidFill>
                  <a:srgbClr val="FEFEFE"/>
                </a:solidFill>
                <a:latin typeface="+mj-lt"/>
                <a:ea typeface="標楷體" pitchFamily="65" charset="-120"/>
              </a:rPr>
              <a:t>4</a:t>
            </a:r>
          </a:p>
        </p:txBody>
      </p:sp>
    </p:spTree>
    <p:custDataLst>
      <p:tags r:id="rId1"/>
    </p:custData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ctrTitle"/>
          </p:nvPr>
        </p:nvSpPr>
        <p:spPr>
          <a:xfrm>
            <a:off x="416496" y="2130428"/>
            <a:ext cx="9073008" cy="1470025"/>
          </a:xfrm>
        </p:spPr>
        <p:txBody>
          <a:bodyPr/>
          <a:lstStyle/>
          <a:p>
            <a:r>
              <a:rPr lang="zh-TW" altLang="en-US" dirty="0" smtClean="0"/>
              <a:t>經濟部學界科專</a:t>
            </a:r>
            <a:r>
              <a:rPr lang="en-US" altLang="zh-TW" dirty="0" smtClean="0"/>
              <a:t/>
            </a:r>
            <a:br>
              <a:rPr lang="en-US" altLang="zh-TW" dirty="0" smtClean="0"/>
            </a:br>
            <a:r>
              <a:rPr lang="zh-TW" altLang="en-US" dirty="0" smtClean="0"/>
              <a:t>研發成果運用概述</a:t>
            </a:r>
          </a:p>
        </p:txBody>
      </p:sp>
      <p:sp>
        <p:nvSpPr>
          <p:cNvPr id="4" name="頁尾版面配置區 3"/>
          <p:cNvSpPr txBox="1">
            <a:spLocks/>
          </p:cNvSpPr>
          <p:nvPr/>
        </p:nvSpPr>
        <p:spPr bwMode="auto">
          <a:xfrm>
            <a:off x="3794125" y="6481763"/>
            <a:ext cx="2311400" cy="37623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B37FA220-C234-4A5A-A15B-BB15C6657924}" type="slidenum">
              <a:rPr kumimoji="1" lang="en-US" altLang="zh-TW" sz="1400" b="0" i="0" u="none" strike="noStrike" kern="1200" cap="none" spc="0" normalizeH="0" baseline="0" noProof="0" smtClean="0">
                <a:ln>
                  <a:noFill/>
                </a:ln>
                <a:solidFill>
                  <a:schemeClr val="bg2"/>
                </a:solidFill>
                <a:effectLst/>
                <a:uLnTx/>
                <a:uFillTx/>
                <a:latin typeface="Arial" charset="0"/>
                <a:ea typeface="新細明體" charset="-120"/>
                <a:cs typeface="+mn-cs"/>
              </a:rPr>
              <a:pPr marL="0" marR="0" lvl="0" indent="0" algn="ctr" defTabSz="914400" rtl="0" eaLnBrk="1" fontAlgn="base" latinLnBrk="0" hangingPunct="1">
                <a:lnSpc>
                  <a:spcPct val="100000"/>
                </a:lnSpc>
                <a:spcBef>
                  <a:spcPct val="0"/>
                </a:spcBef>
                <a:spcAft>
                  <a:spcPct val="0"/>
                </a:spcAft>
                <a:buClrTx/>
                <a:buSzTx/>
                <a:buFontTx/>
                <a:buNone/>
                <a:tabLst/>
                <a:defRPr/>
              </a:pPr>
              <a:t>3</a:t>
            </a:fld>
            <a:endParaRPr kumimoji="1" lang="en-US" altLang="zh-TW" sz="1400" b="0" i="0" u="none" strike="noStrike" kern="1200" cap="none" spc="0" normalizeH="0" baseline="0" noProof="0" dirty="0" smtClean="0">
              <a:ln>
                <a:noFill/>
              </a:ln>
              <a:solidFill>
                <a:schemeClr val="bg2"/>
              </a:solidFill>
              <a:effectLst/>
              <a:uLnTx/>
              <a:uFillTx/>
              <a:latin typeface="Arial" charset="0"/>
              <a:ea typeface="新細明體" charset="-120"/>
              <a:cs typeface="+mn-cs"/>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投影片編號版面配置區 3"/>
          <p:cNvSpPr txBox="1">
            <a:spLocks/>
          </p:cNvSpPr>
          <p:nvPr/>
        </p:nvSpPr>
        <p:spPr bwMode="auto">
          <a:xfrm>
            <a:off x="3794125" y="6481763"/>
            <a:ext cx="2311400" cy="376237"/>
          </a:xfrm>
          <a:prstGeom prst="rect">
            <a:avLst/>
          </a:prstGeom>
          <a:noFill/>
          <a:ln w="9525">
            <a:noFill/>
            <a:miter lim="800000"/>
            <a:headEnd/>
            <a:tailEnd/>
          </a:ln>
          <a:effectLst/>
        </p:spPr>
        <p:txBody>
          <a:bodyPr anchor="ctr"/>
          <a:lstStyle/>
          <a:p>
            <a:pPr algn="ctr">
              <a:defRPr/>
            </a:pPr>
            <a:fld id="{88FC62D5-F954-4FF8-B0ED-C97241554A39}" type="slidenum">
              <a:rPr lang="en-US" altLang="zh-TW" sz="1400">
                <a:solidFill>
                  <a:schemeClr val="bg2"/>
                </a:solidFill>
                <a:latin typeface="Times New Roman" pitchFamily="18" charset="0"/>
                <a:ea typeface="+mn-ea"/>
                <a:cs typeface="Times New Roman" pitchFamily="18" charset="0"/>
              </a:rPr>
              <a:pPr algn="ctr">
                <a:defRPr/>
              </a:pPr>
              <a:t>4</a:t>
            </a:fld>
            <a:endParaRPr lang="en-US" altLang="zh-TW" sz="1400" dirty="0">
              <a:solidFill>
                <a:schemeClr val="bg2"/>
              </a:solidFill>
              <a:latin typeface="Times New Roman" pitchFamily="18" charset="0"/>
              <a:ea typeface="+mn-ea"/>
              <a:cs typeface="Times New Roman" pitchFamily="18" charset="0"/>
            </a:endParaRPr>
          </a:p>
        </p:txBody>
      </p:sp>
      <p:sp>
        <p:nvSpPr>
          <p:cNvPr id="16388" name="標題 1"/>
          <p:cNvSpPr>
            <a:spLocks noGrp="1"/>
          </p:cNvSpPr>
          <p:nvPr>
            <p:ph type="title"/>
          </p:nvPr>
        </p:nvSpPr>
        <p:spPr>
          <a:xfrm>
            <a:off x="1136650" y="274638"/>
            <a:ext cx="8353425" cy="490537"/>
          </a:xfrm>
        </p:spPr>
        <p:txBody>
          <a:bodyPr/>
          <a:lstStyle/>
          <a:p>
            <a:pPr marL="342900" indent="-342900" eaLnBrk="1" hangingPunct="1"/>
            <a:r>
              <a:rPr lang="zh-TW" altLang="en-US" dirty="0" smtClean="0"/>
              <a:t>經濟部科專研發成果運用基本原則</a:t>
            </a:r>
          </a:p>
        </p:txBody>
      </p:sp>
      <p:sp>
        <p:nvSpPr>
          <p:cNvPr id="16387" name="內容版面配置區 2"/>
          <p:cNvSpPr>
            <a:spLocks noGrp="1"/>
          </p:cNvSpPr>
          <p:nvPr>
            <p:ph idx="1"/>
          </p:nvPr>
        </p:nvSpPr>
        <p:spPr>
          <a:xfrm>
            <a:off x="488950" y="1052513"/>
            <a:ext cx="8915400" cy="5040312"/>
          </a:xfrm>
        </p:spPr>
        <p:txBody>
          <a:bodyPr/>
          <a:lstStyle/>
          <a:p>
            <a:pPr marL="342900" lvl="1" indent="-342900">
              <a:lnSpc>
                <a:spcPts val="2300"/>
              </a:lnSpc>
              <a:buFont typeface="Wingdings" pitchFamily="2" charset="2"/>
              <a:buChar char="u"/>
            </a:pPr>
            <a:r>
              <a:rPr lang="zh-TW" altLang="en-US" dirty="0" smtClean="0">
                <a:solidFill>
                  <a:srgbClr val="002060"/>
                </a:solidFill>
              </a:rPr>
              <a:t>一、公開、公告</a:t>
            </a:r>
            <a:endParaRPr lang="en-US" altLang="zh-TW" dirty="0" smtClean="0">
              <a:solidFill>
                <a:srgbClr val="002060"/>
              </a:solidFill>
            </a:endParaRPr>
          </a:p>
          <a:p>
            <a:pPr marL="800100" lvl="2" indent="-342900">
              <a:lnSpc>
                <a:spcPts val="2300"/>
              </a:lnSpc>
              <a:buFont typeface="Wingdings" pitchFamily="2" charset="2"/>
              <a:buChar char="Ø"/>
            </a:pPr>
            <a:r>
              <a:rPr lang="zh-TW" altLang="en-US" b="0" dirty="0" smtClean="0">
                <a:solidFill>
                  <a:srgbClr val="002060"/>
                </a:solidFill>
              </a:rPr>
              <a:t>第</a:t>
            </a:r>
            <a:r>
              <a:rPr lang="en-US" altLang="zh-TW" b="0" dirty="0" smtClean="0">
                <a:solidFill>
                  <a:srgbClr val="002060"/>
                </a:solidFill>
              </a:rPr>
              <a:t>12</a:t>
            </a:r>
            <a:r>
              <a:rPr lang="zh-TW" altLang="en-US" b="0" dirty="0" smtClean="0">
                <a:solidFill>
                  <a:srgbClr val="002060"/>
                </a:solidFill>
              </a:rPr>
              <a:t>條第</a:t>
            </a:r>
            <a:r>
              <a:rPr lang="en-US" altLang="zh-TW" b="0" dirty="0" smtClean="0">
                <a:solidFill>
                  <a:srgbClr val="002060"/>
                </a:solidFill>
              </a:rPr>
              <a:t>2</a:t>
            </a:r>
            <a:r>
              <a:rPr lang="zh-TW" altLang="en-US" b="0" dirty="0" smtClean="0">
                <a:solidFill>
                  <a:srgbClr val="002060"/>
                </a:solidFill>
              </a:rPr>
              <a:t> </a:t>
            </a:r>
            <a:r>
              <a:rPr lang="en-US" altLang="zh-TW" b="0" dirty="0" smtClean="0">
                <a:solidFill>
                  <a:srgbClr val="002060"/>
                </a:solidFill>
              </a:rPr>
              <a:t>&amp;</a:t>
            </a:r>
            <a:r>
              <a:rPr lang="zh-TW" altLang="en-US" b="0" dirty="0" smtClean="0">
                <a:solidFill>
                  <a:srgbClr val="002060"/>
                </a:solidFill>
              </a:rPr>
              <a:t> </a:t>
            </a:r>
            <a:r>
              <a:rPr lang="en-US" altLang="zh-TW" b="0" dirty="0" smtClean="0">
                <a:solidFill>
                  <a:srgbClr val="002060"/>
                </a:solidFill>
              </a:rPr>
              <a:t>3</a:t>
            </a:r>
            <a:r>
              <a:rPr lang="zh-TW" altLang="en-US" b="0" dirty="0" smtClean="0">
                <a:solidFill>
                  <a:srgbClr val="002060"/>
                </a:solidFill>
              </a:rPr>
              <a:t>項（</a:t>
            </a:r>
            <a:r>
              <a:rPr lang="zh-TW" altLang="en-US" u="sng" dirty="0" smtClean="0">
                <a:solidFill>
                  <a:srgbClr val="FF0000"/>
                </a:solidFill>
              </a:rPr>
              <a:t>公告</a:t>
            </a:r>
            <a:r>
              <a:rPr lang="zh-TW" altLang="en-US" b="0" dirty="0" smtClean="0">
                <a:solidFill>
                  <a:srgbClr val="002060"/>
                </a:solidFill>
              </a:rPr>
              <a:t>）</a:t>
            </a:r>
            <a:r>
              <a:rPr lang="en-US" altLang="zh-TW" dirty="0" smtClean="0">
                <a:solidFill>
                  <a:srgbClr val="FF0000"/>
                </a:solidFill>
              </a:rPr>
              <a:t>+</a:t>
            </a:r>
            <a:r>
              <a:rPr lang="zh-TW" altLang="en-US" b="0" dirty="0" smtClean="0">
                <a:solidFill>
                  <a:srgbClr val="002060"/>
                </a:solidFill>
              </a:rPr>
              <a:t>（</a:t>
            </a:r>
            <a:r>
              <a:rPr lang="zh-TW" altLang="en-US" u="sng" dirty="0" smtClean="0">
                <a:solidFill>
                  <a:srgbClr val="FF0000"/>
                </a:solidFill>
              </a:rPr>
              <a:t>四種公告方式均應齊備</a:t>
            </a:r>
            <a:r>
              <a:rPr lang="zh-TW" altLang="en-US" b="0" dirty="0" smtClean="0">
                <a:solidFill>
                  <a:srgbClr val="002060"/>
                </a:solidFill>
              </a:rPr>
              <a:t>）</a:t>
            </a:r>
            <a:endParaRPr lang="en-US" altLang="zh-TW" b="0" dirty="0" smtClean="0">
              <a:solidFill>
                <a:srgbClr val="002060"/>
              </a:solidFill>
            </a:endParaRPr>
          </a:p>
          <a:p>
            <a:pPr marL="1257300" lvl="3" indent="-342900">
              <a:lnSpc>
                <a:spcPts val="2300"/>
              </a:lnSpc>
            </a:pPr>
            <a:r>
              <a:rPr lang="zh-TW" altLang="en-US" b="0" dirty="0" smtClean="0">
                <a:solidFill>
                  <a:srgbClr val="002060"/>
                </a:solidFill>
              </a:rPr>
              <a:t>執行單位依本辦法規定運用研發成果前，應依</a:t>
            </a:r>
            <a:r>
              <a:rPr lang="zh-TW" altLang="en-US" dirty="0" smtClean="0">
                <a:solidFill>
                  <a:srgbClr val="FF0000"/>
                </a:solidFill>
              </a:rPr>
              <a:t>公開程序</a:t>
            </a:r>
            <a:r>
              <a:rPr lang="zh-TW" altLang="en-US" b="0" dirty="0" smtClean="0">
                <a:solidFill>
                  <a:srgbClr val="002060"/>
                </a:solidFill>
              </a:rPr>
              <a:t>將研發成果公告。但依其性質或法令、本部於計畫公告文件另有規定者，不在此限。 </a:t>
            </a:r>
            <a:endParaRPr lang="en-US" altLang="zh-TW" b="0" dirty="0" smtClean="0">
              <a:solidFill>
                <a:srgbClr val="002060"/>
              </a:solidFill>
            </a:endParaRPr>
          </a:p>
          <a:p>
            <a:pPr marL="1257300" lvl="3" indent="-342900">
              <a:lnSpc>
                <a:spcPts val="2300"/>
              </a:lnSpc>
            </a:pPr>
            <a:r>
              <a:rPr lang="zh-TW" altLang="en-US" b="0" dirty="0" smtClean="0">
                <a:solidFill>
                  <a:srgbClr val="002060"/>
                </a:solidFill>
              </a:rPr>
              <a:t>執行單位辦理研發成果之公告，應以刊登</a:t>
            </a:r>
            <a:r>
              <a:rPr lang="zh-TW" altLang="en-US" dirty="0" smtClean="0">
                <a:solidFill>
                  <a:srgbClr val="FF0000"/>
                </a:solidFill>
              </a:rPr>
              <a:t>網際網路</a:t>
            </a:r>
            <a:r>
              <a:rPr lang="zh-TW" altLang="en-US" b="0" dirty="0" smtClean="0">
                <a:solidFill>
                  <a:srgbClr val="002060"/>
                </a:solidFill>
              </a:rPr>
              <a:t>、</a:t>
            </a:r>
            <a:r>
              <a:rPr lang="zh-TW" altLang="en-US" dirty="0" smtClean="0">
                <a:solidFill>
                  <a:srgbClr val="FF0000"/>
                </a:solidFill>
              </a:rPr>
              <a:t>全國性報紙</a:t>
            </a:r>
            <a:r>
              <a:rPr lang="zh-TW" altLang="en-US" b="0" dirty="0" smtClean="0">
                <a:solidFill>
                  <a:srgbClr val="002060"/>
                </a:solidFill>
              </a:rPr>
              <a:t>、</a:t>
            </a:r>
            <a:r>
              <a:rPr lang="zh-TW" altLang="en-US" dirty="0" smtClean="0">
                <a:solidFill>
                  <a:srgbClr val="FF0000"/>
                </a:solidFill>
              </a:rPr>
              <a:t>函告業界</a:t>
            </a:r>
            <a:r>
              <a:rPr lang="zh-TW" altLang="en-US" b="0" dirty="0" smtClean="0">
                <a:solidFill>
                  <a:srgbClr val="002060"/>
                </a:solidFill>
              </a:rPr>
              <a:t>相關公會及辦理研發成果</a:t>
            </a:r>
            <a:r>
              <a:rPr lang="zh-TW" altLang="en-US" dirty="0" smtClean="0">
                <a:solidFill>
                  <a:srgbClr val="FF0000"/>
                </a:solidFill>
              </a:rPr>
              <a:t>說明會</a:t>
            </a:r>
            <a:r>
              <a:rPr lang="zh-TW" altLang="en-US" b="0" dirty="0" smtClean="0">
                <a:solidFill>
                  <a:srgbClr val="002060"/>
                </a:solidFill>
              </a:rPr>
              <a:t>等方式為之。</a:t>
            </a:r>
            <a:endParaRPr lang="en-US" altLang="zh-TW" dirty="0" smtClean="0">
              <a:solidFill>
                <a:srgbClr val="002060"/>
              </a:solidFill>
            </a:endParaRPr>
          </a:p>
          <a:p>
            <a:pPr marL="342900" lvl="1" indent="-342900">
              <a:lnSpc>
                <a:spcPts val="2300"/>
              </a:lnSpc>
              <a:buFont typeface="Wingdings" pitchFamily="2" charset="2"/>
              <a:buChar char="u"/>
            </a:pPr>
            <a:r>
              <a:rPr lang="zh-TW" altLang="en-US" dirty="0" smtClean="0">
                <a:solidFill>
                  <a:srgbClr val="002060"/>
                </a:solidFill>
              </a:rPr>
              <a:t>二、公開、有償</a:t>
            </a:r>
            <a:endParaRPr lang="en-US" altLang="zh-TW" dirty="0" smtClean="0">
              <a:solidFill>
                <a:srgbClr val="002060"/>
              </a:solidFill>
            </a:endParaRPr>
          </a:p>
          <a:p>
            <a:pPr marL="800100" lvl="2" indent="-342900">
              <a:lnSpc>
                <a:spcPts val="2300"/>
              </a:lnSpc>
              <a:buFont typeface="Wingdings" pitchFamily="2" charset="2"/>
              <a:buChar char="Ø"/>
            </a:pPr>
            <a:r>
              <a:rPr lang="zh-TW" altLang="en-US" b="0" dirty="0" smtClean="0">
                <a:solidFill>
                  <a:srgbClr val="002060"/>
                </a:solidFill>
              </a:rPr>
              <a:t>第</a:t>
            </a:r>
            <a:r>
              <a:rPr lang="en-US" altLang="zh-TW" b="0" dirty="0" smtClean="0">
                <a:solidFill>
                  <a:srgbClr val="002060"/>
                </a:solidFill>
              </a:rPr>
              <a:t>15</a:t>
            </a:r>
            <a:r>
              <a:rPr lang="zh-TW" altLang="en-US" b="0" dirty="0" smtClean="0">
                <a:solidFill>
                  <a:srgbClr val="002060"/>
                </a:solidFill>
              </a:rPr>
              <a:t>條（</a:t>
            </a:r>
            <a:r>
              <a:rPr lang="zh-TW" altLang="en-US" u="sng" dirty="0" smtClean="0">
                <a:solidFill>
                  <a:srgbClr val="FF0000"/>
                </a:solidFill>
              </a:rPr>
              <a:t>公開、有償原則</a:t>
            </a:r>
            <a:r>
              <a:rPr lang="zh-TW" altLang="en-US" b="0" dirty="0" smtClean="0">
                <a:solidFill>
                  <a:srgbClr val="002060"/>
                </a:solidFill>
              </a:rPr>
              <a:t>）</a:t>
            </a:r>
            <a:endParaRPr lang="en-US" altLang="zh-TW" b="0" dirty="0" smtClean="0">
              <a:solidFill>
                <a:srgbClr val="002060"/>
              </a:solidFill>
            </a:endParaRPr>
          </a:p>
          <a:p>
            <a:pPr marL="1257300" lvl="3" indent="-342900">
              <a:lnSpc>
                <a:spcPts val="2300"/>
              </a:lnSpc>
            </a:pPr>
            <a:r>
              <a:rPr lang="zh-TW" altLang="en-US" b="0" dirty="0" smtClean="0">
                <a:solidFill>
                  <a:srgbClr val="002060"/>
                </a:solidFill>
              </a:rPr>
              <a:t>執行單位對於研發成果之運用，除本辦法另有規定或經本部核准者外，應以</a:t>
            </a:r>
            <a:r>
              <a:rPr lang="zh-TW" altLang="en-US" dirty="0" smtClean="0">
                <a:solidFill>
                  <a:srgbClr val="FF0000"/>
                </a:solidFill>
              </a:rPr>
              <a:t>公開</a:t>
            </a:r>
            <a:r>
              <a:rPr lang="zh-TW" altLang="en-US" b="0" dirty="0" smtClean="0">
                <a:solidFill>
                  <a:srgbClr val="002060"/>
                </a:solidFill>
              </a:rPr>
              <a:t>及</a:t>
            </a:r>
            <a:r>
              <a:rPr lang="zh-TW" altLang="en-US" dirty="0" smtClean="0">
                <a:solidFill>
                  <a:srgbClr val="FF0000"/>
                </a:solidFill>
              </a:rPr>
              <a:t>有償</a:t>
            </a:r>
            <a:r>
              <a:rPr lang="zh-TW" altLang="en-US" b="0" dirty="0" smtClean="0">
                <a:solidFill>
                  <a:srgbClr val="002060"/>
                </a:solidFill>
              </a:rPr>
              <a:t>方式為之。 </a:t>
            </a:r>
            <a:endParaRPr lang="en-US" altLang="zh-TW" dirty="0" smtClean="0">
              <a:solidFill>
                <a:srgbClr val="002060"/>
              </a:solidFill>
            </a:endParaRPr>
          </a:p>
          <a:p>
            <a:pPr marL="342900" lvl="1" indent="-342900">
              <a:lnSpc>
                <a:spcPts val="2300"/>
              </a:lnSpc>
              <a:buFont typeface="Wingdings" pitchFamily="2" charset="2"/>
              <a:buChar char="u"/>
            </a:pPr>
            <a:r>
              <a:rPr lang="zh-TW" altLang="en-US" dirty="0" smtClean="0">
                <a:solidFill>
                  <a:srgbClr val="002060"/>
                </a:solidFill>
              </a:rPr>
              <a:t>三、國內產業優先</a:t>
            </a:r>
            <a:endParaRPr lang="en-US" altLang="zh-TW" dirty="0" smtClean="0">
              <a:solidFill>
                <a:srgbClr val="002060"/>
              </a:solidFill>
            </a:endParaRPr>
          </a:p>
          <a:p>
            <a:pPr marL="800100" lvl="2" indent="-342900">
              <a:lnSpc>
                <a:spcPts val="2300"/>
              </a:lnSpc>
              <a:buFont typeface="Wingdings" pitchFamily="2" charset="2"/>
              <a:buChar char="Ø"/>
            </a:pPr>
            <a:r>
              <a:rPr lang="zh-TW" altLang="en-US" b="0" dirty="0" smtClean="0">
                <a:solidFill>
                  <a:srgbClr val="002060"/>
                </a:solidFill>
              </a:rPr>
              <a:t>第</a:t>
            </a:r>
            <a:r>
              <a:rPr lang="en-US" altLang="zh-TW" b="0" dirty="0" smtClean="0">
                <a:solidFill>
                  <a:srgbClr val="002060"/>
                </a:solidFill>
              </a:rPr>
              <a:t>16</a:t>
            </a:r>
            <a:r>
              <a:rPr lang="zh-TW" altLang="en-US" b="0" dirty="0" smtClean="0">
                <a:solidFill>
                  <a:srgbClr val="002060"/>
                </a:solidFill>
              </a:rPr>
              <a:t>條第</a:t>
            </a:r>
            <a:r>
              <a:rPr lang="en-US" altLang="zh-TW" b="0" dirty="0" smtClean="0">
                <a:solidFill>
                  <a:srgbClr val="002060"/>
                </a:solidFill>
              </a:rPr>
              <a:t>1</a:t>
            </a:r>
            <a:r>
              <a:rPr lang="zh-TW" altLang="en-US" b="0" dirty="0" smtClean="0">
                <a:solidFill>
                  <a:srgbClr val="002060"/>
                </a:solidFill>
              </a:rPr>
              <a:t>項（舊：第</a:t>
            </a:r>
            <a:r>
              <a:rPr lang="en-US" altLang="zh-TW" b="0" dirty="0" smtClean="0">
                <a:solidFill>
                  <a:srgbClr val="002060"/>
                </a:solidFill>
              </a:rPr>
              <a:t>15-1</a:t>
            </a:r>
            <a:r>
              <a:rPr lang="zh-TW" altLang="en-US" b="0" dirty="0" smtClean="0">
                <a:solidFill>
                  <a:srgbClr val="002060"/>
                </a:solidFill>
              </a:rPr>
              <a:t>條第</a:t>
            </a:r>
            <a:r>
              <a:rPr lang="en-US" altLang="zh-TW" b="0" dirty="0" smtClean="0">
                <a:solidFill>
                  <a:srgbClr val="002060"/>
                </a:solidFill>
              </a:rPr>
              <a:t>1</a:t>
            </a:r>
            <a:r>
              <a:rPr lang="zh-TW" altLang="en-US" b="0" dirty="0" smtClean="0">
                <a:solidFill>
                  <a:srgbClr val="002060"/>
                </a:solidFill>
              </a:rPr>
              <a:t>項） </a:t>
            </a:r>
            <a:endParaRPr lang="en-US" altLang="zh-TW" b="0" dirty="0" smtClean="0">
              <a:solidFill>
                <a:srgbClr val="002060"/>
              </a:solidFill>
            </a:endParaRPr>
          </a:p>
          <a:p>
            <a:pPr marL="1257300" lvl="3" indent="-342900">
              <a:lnSpc>
                <a:spcPts val="2300"/>
              </a:lnSpc>
            </a:pPr>
            <a:r>
              <a:rPr lang="zh-TW" altLang="en-US" b="0" dirty="0" smtClean="0">
                <a:solidFill>
                  <a:srgbClr val="002060"/>
                </a:solidFill>
              </a:rPr>
              <a:t>執行單位對於研發成果之運用，應以供我國研究機構或企業在我國管轄區域內製造或使用為優先。</a:t>
            </a:r>
            <a:endParaRPr lang="en-US" altLang="zh-TW" b="0" dirty="0" smtClean="0">
              <a:solidFill>
                <a:srgbClr val="002060"/>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標題 1"/>
          <p:cNvSpPr>
            <a:spLocks noGrp="1"/>
          </p:cNvSpPr>
          <p:nvPr>
            <p:ph type="title"/>
          </p:nvPr>
        </p:nvSpPr>
        <p:spPr>
          <a:xfrm>
            <a:off x="632520" y="260648"/>
            <a:ext cx="8915400" cy="490537"/>
          </a:xfrm>
        </p:spPr>
        <p:txBody>
          <a:bodyPr/>
          <a:lstStyle/>
          <a:p>
            <a:pPr eaLnBrk="1" hangingPunct="1"/>
            <a:r>
              <a:rPr lang="zh-TW" altLang="en-US" dirty="0" smtClean="0"/>
              <a:t>最近一次</a:t>
            </a:r>
            <a:r>
              <a:rPr lang="en-US" altLang="zh-TW" dirty="0" smtClean="0"/>
              <a:t>(2014</a:t>
            </a:r>
            <a:r>
              <a:rPr lang="zh-TW" altLang="en-US" dirty="0" smtClean="0"/>
              <a:t>年</a:t>
            </a:r>
            <a:r>
              <a:rPr lang="en-US" altLang="zh-TW" dirty="0" smtClean="0"/>
              <a:t>8</a:t>
            </a:r>
            <a:r>
              <a:rPr lang="zh-TW" altLang="en-US" dirty="0" smtClean="0"/>
              <a:t>月</a:t>
            </a:r>
            <a:r>
              <a:rPr lang="en-US" altLang="zh-TW" dirty="0" smtClean="0"/>
              <a:t>)</a:t>
            </a:r>
            <a:r>
              <a:rPr lang="zh-TW" altLang="en-US" smtClean="0"/>
              <a:t>修法概要</a:t>
            </a:r>
            <a:r>
              <a:rPr lang="zh-TW" altLang="en-US" dirty="0" smtClean="0"/>
              <a:t>說明</a:t>
            </a:r>
          </a:p>
        </p:txBody>
      </p:sp>
      <p:sp>
        <p:nvSpPr>
          <p:cNvPr id="3075" name="內容版面配置區 2"/>
          <p:cNvSpPr>
            <a:spLocks noGrp="1"/>
          </p:cNvSpPr>
          <p:nvPr>
            <p:ph idx="1"/>
          </p:nvPr>
        </p:nvSpPr>
        <p:spPr>
          <a:xfrm>
            <a:off x="415925" y="1124744"/>
            <a:ext cx="9145588" cy="5183981"/>
          </a:xfrm>
        </p:spPr>
        <p:txBody>
          <a:bodyPr/>
          <a:lstStyle/>
          <a:p>
            <a:pPr eaLnBrk="1" hangingPunct="1">
              <a:buFont typeface="Wingdings" pitchFamily="2" charset="2"/>
              <a:buChar char="Ø"/>
            </a:pPr>
            <a:r>
              <a:rPr lang="zh-TW" altLang="en-US" sz="2200" dirty="0" smtClean="0">
                <a:solidFill>
                  <a:srgbClr val="0000FF"/>
                </a:solidFill>
                <a:cs typeface="Arial" charset="0"/>
              </a:rPr>
              <a:t>刪除條文</a:t>
            </a:r>
            <a:r>
              <a:rPr lang="zh-TW" altLang="en-US" sz="2200" dirty="0" smtClean="0">
                <a:cs typeface="Arial" charset="0"/>
              </a:rPr>
              <a:t>：</a:t>
            </a:r>
            <a:r>
              <a:rPr lang="zh-TW" altLang="zh-TW" sz="2200" dirty="0" smtClean="0">
                <a:cs typeface="Arial" charset="0"/>
              </a:rPr>
              <a:t>經濟部科學技術研究發展成果歸屬及運用辦法</a:t>
            </a:r>
            <a:r>
              <a:rPr lang="zh-TW" altLang="en-US" sz="2200" dirty="0" smtClean="0">
                <a:cs typeface="Arial" charset="0"/>
              </a:rPr>
              <a:t>第十五條之一</a:t>
            </a:r>
            <a:endParaRPr lang="en-US" altLang="zh-TW" sz="2200" dirty="0" smtClean="0">
              <a:cs typeface="Arial" charset="0"/>
            </a:endParaRPr>
          </a:p>
          <a:p>
            <a:pPr eaLnBrk="1" hangingPunct="1">
              <a:buFont typeface="Wingdings" pitchFamily="2" charset="2"/>
              <a:buChar char="Ø"/>
            </a:pPr>
            <a:r>
              <a:rPr lang="zh-TW" altLang="en-US" sz="2200" dirty="0" smtClean="0">
                <a:solidFill>
                  <a:srgbClr val="0000FF"/>
                </a:solidFill>
                <a:cs typeface="Arial" charset="0"/>
              </a:rPr>
              <a:t>修正條文</a:t>
            </a:r>
            <a:r>
              <a:rPr lang="zh-TW" altLang="en-US" sz="2200" dirty="0" smtClean="0">
                <a:cs typeface="Arial" charset="0"/>
              </a:rPr>
              <a:t>：第十六條、第十七條、第二十二條、第二十四條</a:t>
            </a:r>
            <a:endParaRPr lang="en-US" altLang="zh-TW" sz="2200" dirty="0" smtClean="0">
              <a:cs typeface="Arial" charset="0"/>
            </a:endParaRPr>
          </a:p>
          <a:p>
            <a:pPr eaLnBrk="1" hangingPunct="1">
              <a:buFont typeface="Wingdings" pitchFamily="2" charset="2"/>
              <a:buChar char="Ø"/>
            </a:pPr>
            <a:endParaRPr lang="en-US" altLang="zh-TW" sz="2200" dirty="0" smtClean="0">
              <a:cs typeface="Arial" charset="0"/>
            </a:endParaRPr>
          </a:p>
          <a:p>
            <a:pPr eaLnBrk="1" hangingPunct="1">
              <a:buFont typeface="Wingdings" pitchFamily="2" charset="2"/>
              <a:buChar char="Ø"/>
            </a:pPr>
            <a:endParaRPr lang="en-US" altLang="zh-TW" sz="2200" dirty="0" smtClean="0">
              <a:cs typeface="Arial" charset="0"/>
            </a:endParaRPr>
          </a:p>
          <a:p>
            <a:pPr eaLnBrk="1" hangingPunct="1">
              <a:buFont typeface="Wingdings" pitchFamily="2" charset="2"/>
              <a:buChar char="Ø"/>
            </a:pPr>
            <a:endParaRPr lang="en-US" altLang="zh-TW" sz="2200" dirty="0" smtClean="0">
              <a:cs typeface="Arial" charset="0"/>
            </a:endParaRPr>
          </a:p>
          <a:p>
            <a:pPr eaLnBrk="1" hangingPunct="1">
              <a:buFont typeface="Wingdings" pitchFamily="2" charset="2"/>
              <a:buChar char="Ø"/>
            </a:pPr>
            <a:endParaRPr lang="en-US" altLang="zh-TW" sz="2200" dirty="0" smtClean="0">
              <a:cs typeface="Arial" charset="0"/>
            </a:endParaRPr>
          </a:p>
          <a:p>
            <a:pPr eaLnBrk="1" hangingPunct="1">
              <a:buFont typeface="Wingdings" pitchFamily="2" charset="2"/>
              <a:buChar char="Ø"/>
            </a:pPr>
            <a:endParaRPr lang="en-US" altLang="zh-TW" sz="2200" dirty="0" smtClean="0">
              <a:cs typeface="Arial" charset="0"/>
            </a:endParaRPr>
          </a:p>
          <a:p>
            <a:pPr eaLnBrk="1" hangingPunct="1">
              <a:buFont typeface="Wingdings" pitchFamily="2" charset="2"/>
              <a:buChar char="Ø"/>
            </a:pPr>
            <a:endParaRPr lang="en-US" altLang="zh-TW" sz="2200" dirty="0" smtClean="0">
              <a:cs typeface="Arial" charset="0"/>
            </a:endParaRPr>
          </a:p>
          <a:p>
            <a:pPr eaLnBrk="1" hangingPunct="1">
              <a:buFont typeface="Wingdings" pitchFamily="2" charset="2"/>
              <a:buChar char="Ø"/>
            </a:pPr>
            <a:endParaRPr lang="en-US" altLang="zh-TW" sz="2200" dirty="0" smtClean="0">
              <a:cs typeface="Arial" charset="0"/>
            </a:endParaRPr>
          </a:p>
          <a:p>
            <a:pPr eaLnBrk="1" hangingPunct="1">
              <a:buFont typeface="Wingdings" pitchFamily="2" charset="2"/>
              <a:buChar char="Ø"/>
            </a:pPr>
            <a:endParaRPr lang="en-US" altLang="zh-TW" sz="2200" dirty="0" smtClean="0">
              <a:cs typeface="Arial" charset="0"/>
            </a:endParaRPr>
          </a:p>
          <a:p>
            <a:pPr eaLnBrk="1" hangingPunct="1">
              <a:buFont typeface="Wingdings" pitchFamily="2" charset="2"/>
              <a:buChar char="Ø"/>
            </a:pPr>
            <a:r>
              <a:rPr lang="zh-TW" altLang="en-US" sz="2200" dirty="0" smtClean="0">
                <a:solidFill>
                  <a:srgbClr val="0000FF"/>
                </a:solidFill>
                <a:cs typeface="Arial" charset="0"/>
              </a:rPr>
              <a:t>增修作業規定</a:t>
            </a:r>
            <a:r>
              <a:rPr lang="zh-TW" altLang="en-US" sz="2200" dirty="0" smtClean="0">
                <a:cs typeface="Arial" charset="0"/>
              </a:rPr>
              <a:t>：</a:t>
            </a:r>
            <a:r>
              <a:rPr lang="zh-TW" altLang="zh-TW" sz="2200" dirty="0" smtClean="0">
                <a:cs typeface="Arial" charset="0"/>
              </a:rPr>
              <a:t>經濟部技術處辦理執行單位依經濟部科學技術研究發展成果歸屬及運用辦法第十</a:t>
            </a:r>
            <a:r>
              <a:rPr lang="zh-TW" altLang="en-US" sz="2200" dirty="0" smtClean="0">
                <a:cs typeface="Arial" charset="0"/>
              </a:rPr>
              <a:t>六</a:t>
            </a:r>
            <a:r>
              <a:rPr lang="zh-TW" altLang="zh-TW" sz="2200" dirty="0" smtClean="0">
                <a:cs typeface="Arial" charset="0"/>
              </a:rPr>
              <a:t>條</a:t>
            </a:r>
            <a:r>
              <a:rPr lang="zh-TW" altLang="en-US" sz="2200" dirty="0" smtClean="0">
                <a:cs typeface="Arial" charset="0"/>
              </a:rPr>
              <a:t>、</a:t>
            </a:r>
            <a:r>
              <a:rPr lang="zh-TW" altLang="zh-TW" sz="2200" dirty="0" smtClean="0">
                <a:cs typeface="Arial" charset="0"/>
              </a:rPr>
              <a:t>第十八條及第二十二條規定報部核准作業要點</a:t>
            </a:r>
            <a:endParaRPr lang="en-US" altLang="zh-TW" sz="2200" dirty="0" smtClean="0">
              <a:cs typeface="Arial" charset="0"/>
            </a:endParaRPr>
          </a:p>
          <a:p>
            <a:pPr eaLnBrk="1" hangingPunct="1">
              <a:buFontTx/>
              <a:buNone/>
            </a:pPr>
            <a:endParaRPr lang="en-US" altLang="zh-TW" sz="2200" dirty="0" smtClean="0">
              <a:cs typeface="Arial" charset="0"/>
            </a:endParaRPr>
          </a:p>
        </p:txBody>
      </p:sp>
      <p:sp>
        <p:nvSpPr>
          <p:cNvPr id="3076" name="頁尾版面配置區 3"/>
          <p:cNvSpPr>
            <a:spLocks noGrp="1"/>
          </p:cNvSpPr>
          <p:nvPr>
            <p:ph type="ftr" sz="quarter" idx="11"/>
          </p:nvPr>
        </p:nvSpPr>
        <p:spPr>
          <a:noFill/>
        </p:spPr>
        <p:txBody>
          <a:bodyPr/>
          <a:lstStyle/>
          <a:p>
            <a:fld id="{48B2E082-995B-4BCC-AB05-1B5125D7687F}" type="slidenum">
              <a:rPr lang="en-US" altLang="zh-TW" smtClean="0">
                <a:ea typeface="新細明體" charset="-120"/>
              </a:rPr>
              <a:pPr/>
              <a:t>5</a:t>
            </a:fld>
            <a:endParaRPr lang="en-US" altLang="zh-TW" smtClean="0">
              <a:ea typeface="新細明體" charset="-120"/>
            </a:endParaRPr>
          </a:p>
        </p:txBody>
      </p:sp>
      <p:graphicFrame>
        <p:nvGraphicFramePr>
          <p:cNvPr id="7" name="表格 6"/>
          <p:cNvGraphicFramePr>
            <a:graphicFrameLocks noGrp="1"/>
          </p:cNvGraphicFramePr>
          <p:nvPr>
            <p:extLst>
              <p:ext uri="{D42A27DB-BD31-4B8C-83A1-F6EECF244321}">
                <p14:modId xmlns:p14="http://schemas.microsoft.com/office/powerpoint/2010/main" val="58771070"/>
              </p:ext>
            </p:extLst>
          </p:nvPr>
        </p:nvGraphicFramePr>
        <p:xfrm>
          <a:off x="560512" y="2420888"/>
          <a:ext cx="8641655" cy="2987040"/>
        </p:xfrm>
        <a:graphic>
          <a:graphicData uri="http://schemas.openxmlformats.org/drawingml/2006/table">
            <a:tbl>
              <a:tblPr firstRow="1" bandRow="1">
                <a:tableStyleId>{5C22544A-7EE6-4342-B048-85BDC9FD1C3A}</a:tableStyleId>
              </a:tblPr>
              <a:tblGrid>
                <a:gridCol w="1920368"/>
                <a:gridCol w="6721287"/>
              </a:tblGrid>
              <a:tr h="360745">
                <a:tc>
                  <a:txBody>
                    <a:bodyPr/>
                    <a:lstStyle/>
                    <a:p>
                      <a:pPr algn="ctr"/>
                      <a:r>
                        <a:rPr lang="zh-TW" altLang="en-US" sz="2000" dirty="0" smtClean="0">
                          <a:solidFill>
                            <a:schemeClr val="tx1"/>
                          </a:solidFill>
                        </a:rPr>
                        <a:t>修正條文</a:t>
                      </a:r>
                      <a:endParaRPr lang="zh-TW" altLang="en-US" sz="2000" dirty="0">
                        <a:solidFill>
                          <a:schemeClr val="tx1"/>
                        </a:solidFill>
                      </a:endParaRPr>
                    </a:p>
                  </a:txBody>
                  <a:tcPr anchor="ctr"/>
                </a:tc>
                <a:tc>
                  <a:txBody>
                    <a:bodyPr/>
                    <a:lstStyle/>
                    <a:p>
                      <a:pPr algn="ctr"/>
                      <a:r>
                        <a:rPr lang="zh-TW" altLang="en-US" sz="2000" dirty="0" smtClean="0">
                          <a:solidFill>
                            <a:schemeClr val="tx1"/>
                          </a:solidFill>
                        </a:rPr>
                        <a:t>修正內容</a:t>
                      </a:r>
                      <a:endParaRPr lang="zh-TW" altLang="en-US" sz="2000" dirty="0">
                        <a:solidFill>
                          <a:schemeClr val="tx1"/>
                        </a:solidFill>
                      </a:endParaRPr>
                    </a:p>
                  </a:txBody>
                  <a:tcPr anchor="ctr"/>
                </a:tc>
              </a:tr>
              <a:tr h="582742">
                <a:tc>
                  <a:txBody>
                    <a:bodyPr/>
                    <a:lstStyle/>
                    <a:p>
                      <a:pPr algn="l"/>
                      <a:r>
                        <a:rPr lang="zh-TW" altLang="en-US" sz="2000" b="0" dirty="0" smtClean="0">
                          <a:solidFill>
                            <a:srgbClr val="FF0000"/>
                          </a:solidFill>
                        </a:rPr>
                        <a:t>第十六條</a:t>
                      </a:r>
                      <a:endParaRPr lang="zh-TW" altLang="en-US" sz="2000" b="0" dirty="0">
                        <a:solidFill>
                          <a:srgbClr val="FF0000"/>
                        </a:solidFill>
                      </a:endParaRPr>
                    </a:p>
                  </a:txBody>
                  <a:tcPr anchor="ctr"/>
                </a:tc>
                <a:tc>
                  <a:txBody>
                    <a:bodyPr/>
                    <a:lstStyle/>
                    <a:p>
                      <a:r>
                        <a:rPr lang="zh-TW" altLang="en-US" sz="1800" dirty="0" smtClean="0">
                          <a:solidFill>
                            <a:schemeClr val="tx1"/>
                          </a:solidFill>
                        </a:rPr>
                        <a:t>修正原第十五條之一之境外實施管理方式，以專屬授權為管理對象，非專屬授權原則開放，僅授權敏感地區或對象須報部核准。</a:t>
                      </a:r>
                      <a:endParaRPr lang="zh-TW" altLang="en-US" sz="1800" dirty="0">
                        <a:solidFill>
                          <a:schemeClr val="tx1"/>
                        </a:solidFill>
                      </a:endParaRPr>
                    </a:p>
                  </a:txBody>
                  <a:tcPr anchor="ctr"/>
                </a:tc>
              </a:tr>
              <a:tr h="832488">
                <a:tc>
                  <a:txBody>
                    <a:bodyPr/>
                    <a:lstStyle/>
                    <a:p>
                      <a:pPr algn="l"/>
                      <a:r>
                        <a:rPr lang="zh-TW" altLang="en-US" sz="2000" b="0" dirty="0" smtClean="0">
                          <a:solidFill>
                            <a:schemeClr val="tx1"/>
                          </a:solidFill>
                        </a:rPr>
                        <a:t>第十七條</a:t>
                      </a:r>
                      <a:endParaRPr lang="zh-TW" altLang="en-US" sz="2000" b="0" dirty="0">
                        <a:solidFill>
                          <a:schemeClr val="tx1"/>
                        </a:solidFill>
                      </a:endParaRPr>
                    </a:p>
                  </a:txBody>
                  <a:tcPr anchor="ctr"/>
                </a:tc>
                <a:tc>
                  <a:txBody>
                    <a:bodyPr/>
                    <a:lstStyle/>
                    <a:p>
                      <a:r>
                        <a:rPr lang="zh-TW" altLang="zh-TW" sz="1800" kern="1200" dirty="0" smtClean="0">
                          <a:solidFill>
                            <a:schemeClr val="dk1"/>
                          </a:solidFill>
                          <a:latin typeface="+mn-lt"/>
                          <a:ea typeface="+mn-ea"/>
                          <a:cs typeface="+mn-cs"/>
                        </a:rPr>
                        <a:t>國際交互授權運用研發成果之情形，應依專屬或非專屬授權方式分別適用</a:t>
                      </a:r>
                      <a:r>
                        <a:rPr lang="zh-TW" altLang="en-US" sz="1800" kern="1200" dirty="0" smtClean="0">
                          <a:solidFill>
                            <a:schemeClr val="dk1"/>
                          </a:solidFill>
                          <a:latin typeface="+mn-lt"/>
                          <a:ea typeface="+mn-ea"/>
                          <a:cs typeface="+mn-cs"/>
                        </a:rPr>
                        <a:t>研發成果管理機制，故刪除相關規定，僅保留</a:t>
                      </a:r>
                      <a:r>
                        <a:rPr lang="zh-TW" altLang="zh-TW" sz="1800" kern="1200" dirty="0" smtClean="0">
                          <a:solidFill>
                            <a:schemeClr val="dk1"/>
                          </a:solidFill>
                          <a:latin typeface="+mn-lt"/>
                          <a:ea typeface="+mn-ea"/>
                          <a:cs typeface="+mn-cs"/>
                        </a:rPr>
                        <a:t>就其所獲得標的之運用及收入相關規範。</a:t>
                      </a:r>
                      <a:endParaRPr lang="zh-TW" altLang="en-US" sz="1800" dirty="0">
                        <a:solidFill>
                          <a:schemeClr val="tx1"/>
                        </a:solidFill>
                      </a:endParaRPr>
                    </a:p>
                  </a:txBody>
                  <a:tcPr anchor="ctr"/>
                </a:tc>
              </a:tr>
              <a:tr h="582742">
                <a:tc>
                  <a:txBody>
                    <a:bodyPr/>
                    <a:lstStyle/>
                    <a:p>
                      <a:pPr algn="l"/>
                      <a:r>
                        <a:rPr lang="zh-TW" altLang="en-US" sz="2000" b="0" dirty="0" smtClean="0">
                          <a:solidFill>
                            <a:srgbClr val="FF0000"/>
                          </a:solidFill>
                        </a:rPr>
                        <a:t>第二十二條</a:t>
                      </a:r>
                      <a:endParaRPr lang="zh-TW" altLang="en-US" sz="2000" b="0" dirty="0">
                        <a:solidFill>
                          <a:srgbClr val="FF0000"/>
                        </a:solidFill>
                      </a:endParaRPr>
                    </a:p>
                  </a:txBody>
                  <a:tcPr anchor="ctr"/>
                </a:tc>
                <a:tc>
                  <a:txBody>
                    <a:bodyPr/>
                    <a:lstStyle/>
                    <a:p>
                      <a:r>
                        <a:rPr lang="zh-TW" altLang="en-US" sz="1800" dirty="0" smtClean="0">
                          <a:solidFill>
                            <a:schemeClr val="tx1"/>
                          </a:solidFill>
                        </a:rPr>
                        <a:t>新增</a:t>
                      </a:r>
                      <a:r>
                        <a:rPr lang="zh-TW" altLang="zh-TW" sz="1800" kern="1200" dirty="0" smtClean="0">
                          <a:solidFill>
                            <a:schemeClr val="tx1"/>
                          </a:solidFill>
                          <a:latin typeface="+mn-lt"/>
                          <a:ea typeface="+mn-ea"/>
                          <a:cs typeface="+mn-cs"/>
                        </a:rPr>
                        <a:t>研發成果維護制度評鑑</a:t>
                      </a:r>
                      <a:r>
                        <a:rPr lang="zh-TW" altLang="en-US" sz="1800" kern="1200" dirty="0" smtClean="0">
                          <a:solidFill>
                            <a:schemeClr val="tx1"/>
                          </a:solidFill>
                          <a:latin typeface="+mn-lt"/>
                          <a:ea typeface="+mn-ea"/>
                          <a:cs typeface="+mn-cs"/>
                        </a:rPr>
                        <a:t>，通過者於一定比率內終止維護研發成果無須先行報部核准，惟仍須報部備查。</a:t>
                      </a:r>
                      <a:endParaRPr lang="zh-TW" altLang="en-US" sz="1800" kern="1200" dirty="0">
                        <a:solidFill>
                          <a:schemeClr val="tx1"/>
                        </a:solidFill>
                        <a:latin typeface="+mn-lt"/>
                        <a:ea typeface="+mn-ea"/>
                        <a:cs typeface="+mn-cs"/>
                      </a:endParaRPr>
                    </a:p>
                  </a:txBody>
                  <a:tcPr anchor="ctr"/>
                </a:tc>
              </a:tr>
              <a:tr h="360745">
                <a:tc>
                  <a:txBody>
                    <a:bodyPr/>
                    <a:lstStyle/>
                    <a:p>
                      <a:pPr algn="l"/>
                      <a:r>
                        <a:rPr lang="zh-TW" altLang="en-US" sz="2000" b="0" dirty="0" smtClean="0">
                          <a:solidFill>
                            <a:schemeClr val="tx1"/>
                          </a:solidFill>
                        </a:rPr>
                        <a:t>第二十四條</a:t>
                      </a:r>
                      <a:endParaRPr lang="zh-TW" altLang="en-US" sz="2000" b="0" dirty="0">
                        <a:solidFill>
                          <a:schemeClr val="tx1"/>
                        </a:solidFill>
                      </a:endParaRPr>
                    </a:p>
                  </a:txBody>
                  <a:tcPr anchor="ctr"/>
                </a:tc>
                <a:tc>
                  <a:txBody>
                    <a:bodyPr/>
                    <a:lstStyle/>
                    <a:p>
                      <a:r>
                        <a:rPr lang="zh-TW" altLang="en-US" sz="1800" dirty="0" smtClean="0">
                          <a:solidFill>
                            <a:schemeClr val="tx1"/>
                          </a:solidFill>
                        </a:rPr>
                        <a:t>調整行政法人繳庫比率。</a:t>
                      </a:r>
                      <a:endParaRPr lang="zh-TW" altLang="en-US" sz="1800" dirty="0">
                        <a:solidFill>
                          <a:schemeClr val="tx1"/>
                        </a:solidFill>
                      </a:endParaRPr>
                    </a:p>
                  </a:txBody>
                  <a:tcPr anchor="ctr"/>
                </a:tc>
              </a:tr>
            </a:tbl>
          </a:graphicData>
        </a:graphic>
      </p:graphicFrame>
    </p:spTree>
  </p:cSld>
  <p:clrMapOvr>
    <a:masterClrMapping/>
  </p:clrMapOvr>
  <p:transition spd="slow">
    <p:sndAc>
      <p:stSnd>
        <p:snd r:embed="rId2" name="camera.wav"/>
      </p:stSnd>
    </p:sndAc>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ctrTitle"/>
          </p:nvPr>
        </p:nvSpPr>
        <p:spPr>
          <a:xfrm>
            <a:off x="416496" y="2130428"/>
            <a:ext cx="9073008" cy="1470025"/>
          </a:xfrm>
        </p:spPr>
        <p:txBody>
          <a:bodyPr/>
          <a:lstStyle/>
          <a:p>
            <a:r>
              <a:rPr lang="zh-TW" altLang="en-US" dirty="0" smtClean="0"/>
              <a:t>經濟部學界科專</a:t>
            </a:r>
            <a:r>
              <a:rPr lang="en-US" altLang="zh-TW" dirty="0" smtClean="0"/>
              <a:t/>
            </a:r>
            <a:br>
              <a:rPr lang="en-US" altLang="zh-TW" dirty="0" smtClean="0"/>
            </a:br>
            <a:r>
              <a:rPr lang="zh-TW" altLang="en-US" dirty="0" smtClean="0"/>
              <a:t>研發成果在我國管轄區域外製造或使用規範說明</a:t>
            </a:r>
          </a:p>
        </p:txBody>
      </p:sp>
      <p:sp>
        <p:nvSpPr>
          <p:cNvPr id="4" name="頁尾版面配置區 3"/>
          <p:cNvSpPr txBox="1">
            <a:spLocks/>
          </p:cNvSpPr>
          <p:nvPr/>
        </p:nvSpPr>
        <p:spPr bwMode="auto">
          <a:xfrm>
            <a:off x="3794125" y="6481763"/>
            <a:ext cx="2311400" cy="37623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B37FA220-C234-4A5A-A15B-BB15C6657924}" type="slidenum">
              <a:rPr kumimoji="1" lang="en-US" altLang="zh-TW" sz="1400" b="0" i="0" u="none" strike="noStrike" kern="1200" cap="none" spc="0" normalizeH="0" baseline="0" noProof="0" smtClean="0">
                <a:ln>
                  <a:noFill/>
                </a:ln>
                <a:solidFill>
                  <a:schemeClr val="bg2"/>
                </a:solidFill>
                <a:effectLst/>
                <a:uLnTx/>
                <a:uFillTx/>
                <a:latin typeface="Arial" charset="0"/>
                <a:ea typeface="新細明體" charset="-120"/>
                <a:cs typeface="+mn-cs"/>
              </a:rPr>
              <a:pPr marL="0" marR="0" lvl="0" indent="0" algn="ctr" defTabSz="914400" rtl="0" eaLnBrk="1" fontAlgn="base" latinLnBrk="0" hangingPunct="1">
                <a:lnSpc>
                  <a:spcPct val="100000"/>
                </a:lnSpc>
                <a:spcBef>
                  <a:spcPct val="0"/>
                </a:spcBef>
                <a:spcAft>
                  <a:spcPct val="0"/>
                </a:spcAft>
                <a:buClrTx/>
                <a:buSzTx/>
                <a:buFontTx/>
                <a:buNone/>
                <a:tabLst/>
                <a:defRPr/>
              </a:pPr>
              <a:t>6</a:t>
            </a:fld>
            <a:endParaRPr kumimoji="1" lang="en-US" altLang="zh-TW" sz="1400" b="0" i="0" u="none" strike="noStrike" kern="1200" cap="none" spc="0" normalizeH="0" baseline="0" noProof="0" dirty="0" smtClean="0">
              <a:ln>
                <a:noFill/>
              </a:ln>
              <a:solidFill>
                <a:schemeClr val="bg2"/>
              </a:solidFill>
              <a:effectLst/>
              <a:uLnTx/>
              <a:uFillTx/>
              <a:latin typeface="Arial" charset="0"/>
              <a:ea typeface="新細明體" charset="-120"/>
              <a:cs typeface="+mn-cs"/>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標題 1"/>
          <p:cNvSpPr>
            <a:spLocks noGrp="1"/>
          </p:cNvSpPr>
          <p:nvPr>
            <p:ph type="title"/>
          </p:nvPr>
        </p:nvSpPr>
        <p:spPr>
          <a:xfrm>
            <a:off x="632520" y="260648"/>
            <a:ext cx="8915400" cy="490537"/>
          </a:xfrm>
        </p:spPr>
        <p:txBody>
          <a:bodyPr/>
          <a:lstStyle/>
          <a:p>
            <a:pPr eaLnBrk="1" hangingPunct="1"/>
            <a:r>
              <a:rPr lang="zh-TW" altLang="en-US" dirty="0" smtClean="0"/>
              <a:t>研發成果境外實施管理機制</a:t>
            </a:r>
            <a:r>
              <a:rPr lang="en-US" altLang="zh-TW" dirty="0" smtClean="0"/>
              <a:t>(1/4)</a:t>
            </a:r>
            <a:endParaRPr lang="zh-TW" altLang="en-US" dirty="0" smtClean="0"/>
          </a:p>
        </p:txBody>
      </p:sp>
      <p:sp>
        <p:nvSpPr>
          <p:cNvPr id="3" name="內容版面配置區 2"/>
          <p:cNvSpPr>
            <a:spLocks noGrp="1"/>
          </p:cNvSpPr>
          <p:nvPr>
            <p:ph idx="1"/>
          </p:nvPr>
        </p:nvSpPr>
        <p:spPr>
          <a:xfrm>
            <a:off x="632520" y="836712"/>
            <a:ext cx="8640960" cy="5616625"/>
          </a:xfrm>
        </p:spPr>
        <p:txBody>
          <a:bodyPr/>
          <a:lstStyle/>
          <a:p>
            <a:pPr eaLnBrk="1" hangingPunct="1">
              <a:buFont typeface="Wingdings" pitchFamily="2" charset="2"/>
              <a:buChar char="Ø"/>
              <a:defRPr/>
            </a:pPr>
            <a:endParaRPr lang="en-US" altLang="zh-TW" sz="2400" dirty="0" smtClean="0"/>
          </a:p>
          <a:p>
            <a:pPr eaLnBrk="1" hangingPunct="1">
              <a:buFont typeface="Wingdings" pitchFamily="2" charset="2"/>
              <a:buChar char="Ø"/>
              <a:defRPr/>
            </a:pPr>
            <a:r>
              <a:rPr lang="zh-TW" altLang="en-US" sz="2400" dirty="0" smtClean="0"/>
              <a:t>修法目的：</a:t>
            </a:r>
            <a:endParaRPr lang="en-US" altLang="zh-TW" sz="2400" dirty="0" smtClean="0"/>
          </a:p>
          <a:p>
            <a:pPr marL="719138" indent="-360363" eaLnBrk="1" hangingPunct="1">
              <a:buFont typeface="Wingdings" pitchFamily="2" charset="2"/>
              <a:buChar char="l"/>
              <a:defRPr/>
            </a:pPr>
            <a:r>
              <a:rPr lang="zh-TW" altLang="zh-TW" sz="2000" dirty="0" smtClean="0"/>
              <a:t>明定執行單位以授權方式運用研發成果涉及境外因素（包括對象或地區）之運用原則及管理規範</a:t>
            </a:r>
            <a:r>
              <a:rPr lang="zh-TW" altLang="zh-TW" sz="2000" dirty="0" smtClean="0">
                <a:solidFill>
                  <a:schemeClr val="bg1">
                    <a:lumMod val="50000"/>
                  </a:schemeClr>
                </a:solidFill>
              </a:rPr>
              <a:t>；鑑於專屬或非專屬授權就研發成果後續運用之影響有別，</a:t>
            </a:r>
            <a:r>
              <a:rPr lang="zh-TW" altLang="en-US" sz="2000" dirty="0" smtClean="0">
                <a:solidFill>
                  <a:schemeClr val="bg1">
                    <a:lumMod val="50000"/>
                  </a:schemeClr>
                </a:solidFill>
              </a:rPr>
              <a:t>乃區分管理方式</a:t>
            </a:r>
            <a:endParaRPr lang="en-US" altLang="zh-TW" sz="2000" dirty="0" smtClean="0">
              <a:solidFill>
                <a:schemeClr val="bg1">
                  <a:lumMod val="50000"/>
                </a:schemeClr>
              </a:solidFill>
            </a:endParaRPr>
          </a:p>
          <a:p>
            <a:pPr marL="719138" indent="-360363" eaLnBrk="1" hangingPunct="1">
              <a:buFont typeface="Wingdings" pitchFamily="2" charset="2"/>
              <a:buChar char="l"/>
              <a:defRPr/>
            </a:pPr>
            <a:r>
              <a:rPr lang="zh-TW" altLang="zh-TW" sz="2000" dirty="0" smtClean="0"/>
              <a:t>專屬授權採實質審查制</a:t>
            </a:r>
            <a:endParaRPr lang="en-US" altLang="zh-TW" sz="2000" dirty="0" smtClean="0"/>
          </a:p>
          <a:p>
            <a:pPr marL="719138" indent="-360363" eaLnBrk="1" hangingPunct="1">
              <a:buFont typeface="Wingdings" pitchFamily="2" charset="2"/>
              <a:buChar char="l"/>
              <a:defRPr/>
            </a:pPr>
            <a:r>
              <a:rPr lang="zh-TW" altLang="zh-TW" sz="2000" dirty="0" smtClean="0"/>
              <a:t>非專屬授權以開放運用為原則，實質審查為例外</a:t>
            </a:r>
            <a:endParaRPr lang="en-US" altLang="zh-TW" sz="2000" dirty="0" smtClean="0"/>
          </a:p>
          <a:p>
            <a:pPr marL="1176338" lvl="1" indent="-360363" eaLnBrk="1" hangingPunct="1">
              <a:defRPr/>
            </a:pPr>
            <a:r>
              <a:rPr lang="zh-TW" altLang="en-US" sz="1600" dirty="0" smtClean="0"/>
              <a:t>非專屬授權</a:t>
            </a:r>
            <a:r>
              <a:rPr lang="zh-TW" altLang="zh-TW" sz="1600" dirty="0" smtClean="0"/>
              <a:t>原則</a:t>
            </a:r>
            <a:r>
              <a:rPr lang="zh-TW" altLang="en-US" sz="1600" dirty="0" smtClean="0"/>
              <a:t>上</a:t>
            </a:r>
            <a:r>
              <a:rPr lang="zh-TW" altLang="zh-TW" sz="1600" dirty="0" smtClean="0"/>
              <a:t>開放</a:t>
            </a:r>
            <a:r>
              <a:rPr lang="zh-TW" altLang="en-US" sz="1600" dirty="0" smtClean="0"/>
              <a:t>運用，得</a:t>
            </a:r>
            <a:r>
              <a:rPr lang="zh-TW" altLang="zh-TW" sz="1600" dirty="0" smtClean="0"/>
              <a:t>供我國或外國研究機構或企業在我國管轄區域內或外製造或使用</a:t>
            </a:r>
            <a:endParaRPr lang="en-US" altLang="zh-TW" sz="1600" dirty="0" smtClean="0"/>
          </a:p>
          <a:p>
            <a:pPr marL="1176338" lvl="1" indent="-360363" eaLnBrk="1" hangingPunct="1">
              <a:defRPr/>
            </a:pPr>
            <a:r>
              <a:rPr lang="zh-TW" altLang="zh-TW" sz="1600" dirty="0" smtClean="0"/>
              <a:t>規定執行單位負有</a:t>
            </a:r>
            <a:r>
              <a:rPr lang="zh-TW" altLang="zh-TW" sz="1600" dirty="0" smtClean="0">
                <a:solidFill>
                  <a:schemeClr val="bg1">
                    <a:lumMod val="50000"/>
                  </a:schemeClr>
                </a:solidFill>
              </a:rPr>
              <a:t>定期報告義務，以確保本部掌握其運用情形</a:t>
            </a:r>
            <a:endParaRPr lang="en-US" altLang="zh-TW" sz="1600" dirty="0" smtClean="0">
              <a:solidFill>
                <a:schemeClr val="bg1">
                  <a:lumMod val="50000"/>
                </a:schemeClr>
              </a:solidFill>
            </a:endParaRPr>
          </a:p>
          <a:p>
            <a:pPr marL="1176338" lvl="1" indent="-360363" eaLnBrk="1" hangingPunct="1">
              <a:defRPr/>
            </a:pPr>
            <a:r>
              <a:rPr lang="zh-TW" altLang="zh-TW" sz="1600" dirty="0" smtClean="0">
                <a:solidFill>
                  <a:schemeClr val="bg1">
                    <a:lumMod val="50000"/>
                  </a:schemeClr>
                </a:solidFill>
              </a:rPr>
              <a:t>少數開放授權運用可能產生負面影響，</a:t>
            </a:r>
            <a:r>
              <a:rPr lang="zh-TW" altLang="en-US" sz="1600" dirty="0" smtClean="0">
                <a:solidFill>
                  <a:schemeClr val="bg1">
                    <a:lumMod val="50000"/>
                  </a:schemeClr>
                </a:solidFill>
              </a:rPr>
              <a:t>故</a:t>
            </a:r>
            <a:r>
              <a:rPr lang="zh-TW" altLang="zh-TW" sz="1600" dirty="0" smtClean="0">
                <a:solidFill>
                  <a:schemeClr val="bg1">
                    <a:lumMod val="50000"/>
                  </a:schemeClr>
                </a:solidFill>
              </a:rPr>
              <a:t>針對特定授權對象或區域，除該運用方式係屬「申請科技計畫時已規劃參與國際標準或合作，且經本部審查計畫通過」之情形外，應報經本部核准後，始得為之</a:t>
            </a:r>
            <a:endParaRPr lang="en-US" altLang="zh-TW" sz="2000" dirty="0" smtClean="0">
              <a:solidFill>
                <a:schemeClr val="bg1">
                  <a:lumMod val="50000"/>
                </a:schemeClr>
              </a:solidFill>
            </a:endParaRPr>
          </a:p>
          <a:p>
            <a:pPr marL="719138" indent="-360363" eaLnBrk="1" hangingPunct="1">
              <a:buFont typeface="Wingdings" pitchFamily="2" charset="2"/>
              <a:buChar char="l"/>
              <a:defRPr/>
            </a:pPr>
            <a:r>
              <a:rPr lang="zh-TW" altLang="en-US" sz="2000" u="sng" dirty="0" smtClean="0">
                <a:solidFill>
                  <a:schemeClr val="tx1"/>
                </a:solidFill>
              </a:rPr>
              <a:t>學校不論專屬、非專屬，一律採實質審查</a:t>
            </a:r>
            <a:endParaRPr lang="en-US" altLang="zh-TW" sz="2000" u="sng" dirty="0" smtClean="0">
              <a:solidFill>
                <a:schemeClr val="tx1"/>
              </a:solidFill>
            </a:endParaRPr>
          </a:p>
        </p:txBody>
      </p:sp>
      <p:sp>
        <p:nvSpPr>
          <p:cNvPr id="4100" name="頁尾版面配置區 3"/>
          <p:cNvSpPr>
            <a:spLocks noGrp="1"/>
          </p:cNvSpPr>
          <p:nvPr>
            <p:ph type="ftr" sz="quarter" idx="11"/>
          </p:nvPr>
        </p:nvSpPr>
        <p:spPr>
          <a:noFill/>
        </p:spPr>
        <p:txBody>
          <a:bodyPr/>
          <a:lstStyle/>
          <a:p>
            <a:fld id="{F39C3381-E8DE-46D1-A706-A0CF016D4E02}" type="slidenum">
              <a:rPr lang="en-US" altLang="zh-TW" smtClean="0">
                <a:ea typeface="新細明體" charset="-120"/>
              </a:rPr>
              <a:pPr/>
              <a:t>7</a:t>
            </a:fld>
            <a:endParaRPr lang="en-US" altLang="zh-TW" dirty="0" smtClean="0">
              <a:ea typeface="新細明體" charset="-120"/>
            </a:endParaRPr>
          </a:p>
        </p:txBody>
      </p:sp>
    </p:spTree>
  </p:cSld>
  <p:clrMapOvr>
    <a:masterClrMapping/>
  </p:clrMapOvr>
  <p:transition spd="slow">
    <p:sndAc>
      <p:stSnd>
        <p:snd r:embed="rId2" name="camera.wav"/>
      </p:stSnd>
    </p:sndAc>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標題 1"/>
          <p:cNvSpPr>
            <a:spLocks noGrp="1"/>
          </p:cNvSpPr>
          <p:nvPr>
            <p:ph type="title"/>
          </p:nvPr>
        </p:nvSpPr>
        <p:spPr>
          <a:xfrm>
            <a:off x="632520" y="260648"/>
            <a:ext cx="8915400" cy="490537"/>
          </a:xfrm>
        </p:spPr>
        <p:txBody>
          <a:bodyPr/>
          <a:lstStyle/>
          <a:p>
            <a:pPr eaLnBrk="1" hangingPunct="1"/>
            <a:r>
              <a:rPr lang="zh-TW" altLang="en-US" dirty="0" smtClean="0"/>
              <a:t>研發成果境外實施管理機制</a:t>
            </a:r>
            <a:r>
              <a:rPr lang="en-US" altLang="zh-TW" dirty="0" smtClean="0"/>
              <a:t>(2/4)</a:t>
            </a:r>
            <a:endParaRPr lang="zh-TW" altLang="en-US" dirty="0" smtClean="0"/>
          </a:p>
        </p:txBody>
      </p:sp>
      <p:sp>
        <p:nvSpPr>
          <p:cNvPr id="5125" name="頁尾版面配置區 3"/>
          <p:cNvSpPr>
            <a:spLocks noGrp="1"/>
          </p:cNvSpPr>
          <p:nvPr>
            <p:ph type="ftr" sz="quarter" idx="11"/>
          </p:nvPr>
        </p:nvSpPr>
        <p:spPr>
          <a:noFill/>
        </p:spPr>
        <p:txBody>
          <a:bodyPr/>
          <a:lstStyle/>
          <a:p>
            <a:fld id="{A1B4269F-9F24-4F69-9432-94BA8DA2388E}" type="slidenum">
              <a:rPr lang="en-US" altLang="zh-TW" smtClean="0">
                <a:ea typeface="新細明體" charset="-120"/>
              </a:rPr>
              <a:pPr/>
              <a:t>8</a:t>
            </a:fld>
            <a:endParaRPr lang="en-US" altLang="zh-TW" smtClean="0">
              <a:ea typeface="新細明體" charset="-120"/>
            </a:endParaRPr>
          </a:p>
        </p:txBody>
      </p:sp>
      <p:sp>
        <p:nvSpPr>
          <p:cNvPr id="42" name="矩形 41"/>
          <p:cNvSpPr/>
          <p:nvPr/>
        </p:nvSpPr>
        <p:spPr bwMode="auto">
          <a:xfrm>
            <a:off x="488504" y="1304764"/>
            <a:ext cx="8208912" cy="4824536"/>
          </a:xfrm>
          <a:prstGeom prst="rect">
            <a:avLst/>
          </a:prstGeom>
          <a:solidFill>
            <a:schemeClr val="bg1"/>
          </a:solidFill>
          <a:ln w="25400">
            <a:solidFill>
              <a:schemeClr val="accent6"/>
            </a:solidFill>
            <a:round/>
            <a:headEnd/>
            <a:tailEnd/>
          </a:ln>
        </p:spPr>
        <p:txBody>
          <a:bodyPr rtlCol="0" anchor="t"/>
          <a:lstStyle/>
          <a:p>
            <a:pPr marL="358775" indent="-358775" algn="just" hangingPunct="0">
              <a:buFont typeface="Wingdings" pitchFamily="2" charset="2"/>
              <a:buChar char="l"/>
            </a:pPr>
            <a:r>
              <a:rPr lang="zh-TW" altLang="en-US" sz="2400" b="1" dirty="0">
                <a:latin typeface="+mn-ea"/>
                <a:ea typeface="+mn-ea"/>
              </a:rPr>
              <a:t>第十六</a:t>
            </a:r>
            <a:r>
              <a:rPr lang="zh-TW" altLang="en-US" sz="2400" b="1" dirty="0" smtClean="0">
                <a:latin typeface="+mn-ea"/>
                <a:ea typeface="+mn-ea"/>
              </a:rPr>
              <a:t>條</a:t>
            </a:r>
            <a:endParaRPr lang="en-US" altLang="zh-TW" sz="2400" b="1" dirty="0">
              <a:latin typeface="+mn-ea"/>
              <a:ea typeface="+mn-ea"/>
            </a:endParaRPr>
          </a:p>
          <a:p>
            <a:pPr algn="just" hangingPunct="0"/>
            <a:r>
              <a:rPr lang="zh-TW" altLang="en-US" sz="2000" dirty="0" smtClean="0">
                <a:latin typeface="+mn-ea"/>
                <a:ea typeface="+mn-ea"/>
              </a:rPr>
              <a:t>    執行單位以專屬授權方式運用研發成果者，應以供我國研究機構或企業在我國管轄區域內製造或使用為優先。但如不影響我國整體產業及技術發展，經本部核准者，不在此限。</a:t>
            </a:r>
          </a:p>
          <a:p>
            <a:pPr algn="just" hangingPunct="0"/>
            <a:r>
              <a:rPr lang="zh-TW" altLang="en-US" sz="2000" dirty="0" smtClean="0">
                <a:latin typeface="+mn-ea"/>
                <a:ea typeface="+mn-ea"/>
              </a:rPr>
              <a:t>    執行單位以非專屬授權方式運用研發成果，且授權對象或區域如屬大陸地區、香港、澳門，或屬本部公告有影響我國產業技術競爭優勢之虞者，應報經本部核准。但申請科技計畫時已規劃參與國際標準或合作，並經本部審查計畫通過者，不在此限。</a:t>
            </a:r>
          </a:p>
          <a:p>
            <a:pPr algn="just" hangingPunct="0"/>
            <a:r>
              <a:rPr lang="zh-TW" altLang="en-US" sz="2000" dirty="0" smtClean="0">
                <a:latin typeface="+mn-ea"/>
                <a:ea typeface="+mn-ea"/>
              </a:rPr>
              <a:t>    執行單位就無須報經本部核准之非專屬授權方式運用研發成果，其運用情形應依相關規定向本部報告；必要時，本部得要求執行單位提出說明。</a:t>
            </a:r>
          </a:p>
          <a:p>
            <a:pPr algn="just" hangingPunct="0"/>
            <a:r>
              <a:rPr lang="zh-TW" altLang="en-US" sz="2000" dirty="0" smtClean="0">
                <a:latin typeface="+mn-ea"/>
                <a:ea typeface="+mn-ea"/>
              </a:rPr>
              <a:t>    </a:t>
            </a:r>
            <a:r>
              <a:rPr lang="zh-TW" altLang="en-US" sz="2000" b="1" u="sng" dirty="0" smtClean="0">
                <a:latin typeface="+mn-ea"/>
                <a:ea typeface="+mn-ea"/>
              </a:rPr>
              <a:t>執行單位無須依第二十八條通過制度評鑑者，其擬在我國管轄區域外製造或使用研發成果，應報經本部核准</a:t>
            </a:r>
            <a:r>
              <a:rPr lang="zh-TW" altLang="en-US" sz="2000" dirty="0" smtClean="0">
                <a:latin typeface="+mn-ea"/>
                <a:ea typeface="+mn-ea"/>
              </a:rPr>
              <a:t>。</a:t>
            </a:r>
          </a:p>
          <a:p>
            <a:pPr algn="just" hangingPunct="0"/>
            <a:r>
              <a:rPr lang="zh-TW" altLang="en-US" sz="2000" dirty="0" smtClean="0">
                <a:latin typeface="+mn-ea"/>
                <a:ea typeface="+mn-ea"/>
              </a:rPr>
              <a:t>   執行單位在我國管轄區域外運用研發成果，應符合臺灣地區與大陸地區人民關係條例、貿易法及其他相關法令規定。</a:t>
            </a:r>
          </a:p>
          <a:p>
            <a:endParaRPr lang="en-US" altLang="zh-TW" dirty="0" smtClean="0"/>
          </a:p>
          <a:p>
            <a:pPr algn="ctr"/>
            <a:endParaRPr lang="zh-TW" altLang="en-US" dirty="0"/>
          </a:p>
        </p:txBody>
      </p:sp>
      <p:sp>
        <p:nvSpPr>
          <p:cNvPr id="8" name="橢圓 7"/>
          <p:cNvSpPr/>
          <p:nvPr/>
        </p:nvSpPr>
        <p:spPr bwMode="auto">
          <a:xfrm>
            <a:off x="8841432" y="2708920"/>
            <a:ext cx="864096" cy="3096344"/>
          </a:xfrm>
          <a:prstGeom prst="ellipse">
            <a:avLst/>
          </a:prstGeom>
          <a:solidFill>
            <a:schemeClr val="accent2"/>
          </a:solidFill>
          <a:ln w="6350">
            <a:solidFill>
              <a:schemeClr val="accent6"/>
            </a:solidFill>
            <a:round/>
            <a:headEnd/>
            <a:tailEnd/>
          </a:ln>
        </p:spPr>
        <p:txBody>
          <a:bodyPr rtlCol="0" anchor="ctr"/>
          <a:lstStyle/>
          <a:p>
            <a:pPr algn="ctr"/>
            <a:r>
              <a:rPr lang="zh-TW" altLang="en-US" sz="2800" b="1" dirty="0" smtClean="0">
                <a:solidFill>
                  <a:schemeClr val="bg1"/>
                </a:solidFill>
              </a:rPr>
              <a:t>學科</a:t>
            </a:r>
            <a:endParaRPr lang="en-US" altLang="zh-TW" sz="2800" b="1" dirty="0" smtClean="0">
              <a:solidFill>
                <a:schemeClr val="bg1"/>
              </a:solidFill>
            </a:endParaRPr>
          </a:p>
          <a:p>
            <a:pPr algn="ctr"/>
            <a:r>
              <a:rPr lang="zh-TW" altLang="en-US" sz="2800" b="1" dirty="0" smtClean="0">
                <a:solidFill>
                  <a:schemeClr val="bg1"/>
                </a:solidFill>
              </a:rPr>
              <a:t>採實質審查</a:t>
            </a:r>
            <a:endParaRPr lang="zh-TW" altLang="en-US" sz="2800" b="1" dirty="0">
              <a:solidFill>
                <a:schemeClr val="bg1"/>
              </a:solidFill>
            </a:endParaRPr>
          </a:p>
        </p:txBody>
      </p:sp>
    </p:spTree>
  </p:cSld>
  <p:clrMapOvr>
    <a:masterClrMapping/>
  </p:clrMapOvr>
  <p:transition spd="slow">
    <p:sndAc>
      <p:stSnd>
        <p:snd r:embed="rId2" name="camera.wav"/>
      </p:stSnd>
    </p:sndAc>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bwMode="auto">
          <a:xfrm>
            <a:off x="416496" y="1196752"/>
            <a:ext cx="8352928" cy="4968552"/>
          </a:xfrm>
          <a:prstGeom prst="rect">
            <a:avLst/>
          </a:prstGeom>
          <a:solidFill>
            <a:schemeClr val="bg1"/>
          </a:solidFill>
          <a:ln w="25400">
            <a:solidFill>
              <a:schemeClr val="accent6"/>
            </a:solidFill>
            <a:round/>
            <a:headEnd/>
            <a:tailEnd/>
          </a:ln>
        </p:spPr>
        <p:txBody>
          <a:bodyPr rtlCol="0" anchor="t"/>
          <a:lstStyle/>
          <a:p>
            <a:pPr marL="358775" indent="-358775" algn="just" hangingPunct="0">
              <a:buFont typeface="Wingdings" pitchFamily="2" charset="2"/>
              <a:buChar char="l"/>
            </a:pPr>
            <a:r>
              <a:rPr lang="zh-TW" altLang="en-US" sz="2400" b="1" dirty="0" smtClean="0">
                <a:latin typeface="+mn-ea"/>
                <a:ea typeface="+mn-ea"/>
              </a:rPr>
              <a:t>核准要點境外實施相關規定</a:t>
            </a:r>
            <a:endParaRPr lang="en-US" altLang="zh-TW" sz="2400" b="1" dirty="0" smtClean="0">
              <a:latin typeface="+mn-ea"/>
              <a:ea typeface="+mn-ea"/>
            </a:endParaRPr>
          </a:p>
          <a:p>
            <a:pPr marL="542925" indent="-542925"/>
            <a:r>
              <a:rPr lang="zh-TW" altLang="zh-TW" sz="2000" dirty="0" smtClean="0">
                <a:latin typeface="+mn-ea"/>
                <a:ea typeface="+mn-ea"/>
              </a:rPr>
              <a:t>二、執行單位依本辦法第十六條辦理報部核准作業，應隨文檢附申請資料表（附件一）及審查表。 </a:t>
            </a:r>
          </a:p>
          <a:p>
            <a:pPr marL="542925" indent="-542925"/>
            <a:r>
              <a:rPr lang="zh-TW" altLang="en-US" sz="2000" dirty="0" smtClean="0">
                <a:latin typeface="+mn-ea"/>
                <a:ea typeface="+mn-ea"/>
              </a:rPr>
              <a:t>        </a:t>
            </a:r>
            <a:r>
              <a:rPr lang="zh-TW" altLang="zh-TW" sz="2000" dirty="0" smtClean="0">
                <a:latin typeface="+mn-ea"/>
                <a:ea typeface="+mn-ea"/>
              </a:rPr>
              <a:t>前項審查表之填寫，法人科專應依所申請之運用態樣分別填寫專屬授權審查表（附件二之一）或非專屬授權審查表（附件二之二）；</a:t>
            </a:r>
            <a:r>
              <a:rPr lang="zh-TW" altLang="zh-TW" sz="2000" b="1" u="sng" dirty="0" smtClean="0">
                <a:latin typeface="+mn-ea"/>
                <a:ea typeface="+mn-ea"/>
              </a:rPr>
              <a:t>學界科專應填寫學界科專審查表（附件二之三），並檢附相關佐證資料</a:t>
            </a:r>
            <a:r>
              <a:rPr lang="zh-TW" altLang="zh-TW" sz="2000" dirty="0" smtClean="0">
                <a:latin typeface="+mn-ea"/>
                <a:ea typeface="+mn-ea"/>
              </a:rPr>
              <a:t>。</a:t>
            </a:r>
            <a:endParaRPr lang="en-US" altLang="zh-TW" sz="2000" dirty="0" smtClean="0">
              <a:latin typeface="+mn-ea"/>
              <a:ea typeface="+mn-ea"/>
            </a:endParaRPr>
          </a:p>
          <a:p>
            <a:pPr marL="542925" indent="-542925"/>
            <a:endParaRPr lang="en-US" altLang="zh-TW" sz="2000" dirty="0" smtClean="0">
              <a:latin typeface="+mn-ea"/>
              <a:ea typeface="+mn-ea"/>
            </a:endParaRPr>
          </a:p>
          <a:p>
            <a:pPr marL="542925" indent="-542925" fontAlgn="t"/>
            <a:r>
              <a:rPr lang="zh-TW" altLang="zh-TW" sz="2000" dirty="0" smtClean="0">
                <a:latin typeface="+mn-ea"/>
                <a:ea typeface="+mn-ea"/>
              </a:rPr>
              <a:t>三、執行單位依本辦法第十八條辦理報部核准作業，應隨文檢附申請資料表（附件一）及讓與審查表。</a:t>
            </a:r>
          </a:p>
          <a:p>
            <a:pPr marL="542925" indent="-542925"/>
            <a:r>
              <a:rPr lang="zh-TW" altLang="en-US" sz="2000" dirty="0" smtClean="0">
                <a:latin typeface="+mn-ea"/>
                <a:ea typeface="+mn-ea"/>
              </a:rPr>
              <a:t>        </a:t>
            </a:r>
            <a:r>
              <a:rPr lang="zh-TW" altLang="zh-TW" sz="2000" dirty="0" smtClean="0">
                <a:latin typeface="+mn-ea"/>
                <a:ea typeface="+mn-ea"/>
              </a:rPr>
              <a:t>前項讓與審查表之填寫，法人科專應填寫讓與科專研發成果審查表</a:t>
            </a:r>
            <a:r>
              <a:rPr lang="en-US" altLang="zh-TW" sz="2000" dirty="0" smtClean="0">
                <a:latin typeface="+mn-ea"/>
                <a:ea typeface="+mn-ea"/>
              </a:rPr>
              <a:t>(</a:t>
            </a:r>
            <a:r>
              <a:rPr lang="zh-TW" altLang="zh-TW" sz="2000" dirty="0" smtClean="0">
                <a:latin typeface="+mn-ea"/>
                <a:ea typeface="+mn-ea"/>
              </a:rPr>
              <a:t>附件三之一</a:t>
            </a:r>
            <a:r>
              <a:rPr lang="en-US" altLang="zh-TW" sz="2000" dirty="0" smtClean="0">
                <a:latin typeface="+mn-ea"/>
                <a:ea typeface="+mn-ea"/>
              </a:rPr>
              <a:t>)</a:t>
            </a:r>
            <a:r>
              <a:rPr lang="zh-TW" altLang="zh-TW" sz="2000" dirty="0" smtClean="0">
                <a:latin typeface="+mn-ea"/>
                <a:ea typeface="+mn-ea"/>
              </a:rPr>
              <a:t>；</a:t>
            </a:r>
            <a:r>
              <a:rPr lang="zh-TW" altLang="zh-TW" sz="2000" b="1" u="sng" dirty="0" smtClean="0">
                <a:latin typeface="+mn-ea"/>
                <a:ea typeface="+mn-ea"/>
              </a:rPr>
              <a:t>學界科專應填寫學界科專讓與審查表</a:t>
            </a:r>
            <a:r>
              <a:rPr lang="en-US" altLang="zh-TW" sz="2000" b="1" u="sng" dirty="0" smtClean="0">
                <a:latin typeface="+mn-ea"/>
                <a:ea typeface="+mn-ea"/>
              </a:rPr>
              <a:t>(</a:t>
            </a:r>
            <a:r>
              <a:rPr lang="zh-TW" altLang="zh-TW" sz="2000" b="1" u="sng" dirty="0" smtClean="0">
                <a:latin typeface="+mn-ea"/>
                <a:ea typeface="+mn-ea"/>
              </a:rPr>
              <a:t>附件三之二</a:t>
            </a:r>
            <a:r>
              <a:rPr lang="en-US" altLang="zh-TW" sz="2000" b="1" u="sng" dirty="0" smtClean="0">
                <a:latin typeface="+mn-ea"/>
                <a:ea typeface="+mn-ea"/>
              </a:rPr>
              <a:t>) </a:t>
            </a:r>
            <a:r>
              <a:rPr lang="zh-TW" altLang="zh-TW" sz="2000" b="1" u="sng" dirty="0" smtClean="0">
                <a:latin typeface="+mn-ea"/>
                <a:ea typeface="+mn-ea"/>
              </a:rPr>
              <a:t>，並檢附相關佐證資料</a:t>
            </a:r>
            <a:r>
              <a:rPr lang="zh-TW" altLang="zh-TW" sz="2000" dirty="0" smtClean="0">
                <a:latin typeface="+mn-ea"/>
                <a:ea typeface="+mn-ea"/>
              </a:rPr>
              <a:t>。執行單位依第一項提出讓與申請時，如涉及應依本辦法第十六條申請我國管轄區域外運用科專研發成果核准者，應同時檢附前點相關文件併案辦理。</a:t>
            </a:r>
            <a:endParaRPr lang="en-US" altLang="zh-TW" sz="2000" dirty="0" smtClean="0">
              <a:latin typeface="+mn-ea"/>
              <a:ea typeface="+mn-ea"/>
            </a:endParaRPr>
          </a:p>
          <a:p>
            <a:pPr marL="358775" indent="-358775" algn="just" hangingPunct="0">
              <a:buFont typeface="Wingdings" pitchFamily="2" charset="2"/>
              <a:buChar char="l"/>
            </a:pPr>
            <a:endParaRPr lang="en-US" altLang="zh-TW" sz="2400" b="1" dirty="0">
              <a:latin typeface="+mn-ea"/>
              <a:ea typeface="+mn-ea"/>
            </a:endParaRPr>
          </a:p>
          <a:p>
            <a:endParaRPr lang="en-US" altLang="zh-TW" dirty="0" smtClean="0"/>
          </a:p>
          <a:p>
            <a:pPr algn="ctr"/>
            <a:endParaRPr lang="zh-TW" altLang="en-US" dirty="0"/>
          </a:p>
        </p:txBody>
      </p:sp>
      <p:sp>
        <p:nvSpPr>
          <p:cNvPr id="7" name="橢圓 6"/>
          <p:cNvSpPr/>
          <p:nvPr/>
        </p:nvSpPr>
        <p:spPr bwMode="auto">
          <a:xfrm>
            <a:off x="8841432" y="1412776"/>
            <a:ext cx="864096" cy="1872208"/>
          </a:xfrm>
          <a:prstGeom prst="ellipse">
            <a:avLst/>
          </a:prstGeom>
          <a:solidFill>
            <a:schemeClr val="accent2"/>
          </a:solidFill>
          <a:ln w="6350">
            <a:solidFill>
              <a:schemeClr val="accent6"/>
            </a:solidFill>
            <a:round/>
            <a:headEnd/>
            <a:tailEnd/>
          </a:ln>
        </p:spPr>
        <p:txBody>
          <a:bodyPr rtlCol="0" anchor="ctr"/>
          <a:lstStyle/>
          <a:p>
            <a:pPr algn="ctr"/>
            <a:r>
              <a:rPr lang="zh-TW" altLang="en-US" sz="2800" b="1" dirty="0" smtClean="0">
                <a:solidFill>
                  <a:schemeClr val="bg1"/>
                </a:solidFill>
              </a:rPr>
              <a:t>境外實施</a:t>
            </a:r>
            <a:endParaRPr lang="zh-TW" altLang="en-US" sz="2800" b="1" dirty="0">
              <a:solidFill>
                <a:schemeClr val="bg1"/>
              </a:solidFill>
            </a:endParaRPr>
          </a:p>
        </p:txBody>
      </p:sp>
      <p:sp>
        <p:nvSpPr>
          <p:cNvPr id="8" name="橢圓 7"/>
          <p:cNvSpPr/>
          <p:nvPr/>
        </p:nvSpPr>
        <p:spPr bwMode="auto">
          <a:xfrm>
            <a:off x="8841432" y="3429000"/>
            <a:ext cx="864096" cy="2520280"/>
          </a:xfrm>
          <a:prstGeom prst="ellipse">
            <a:avLst/>
          </a:prstGeom>
          <a:solidFill>
            <a:schemeClr val="accent2"/>
          </a:solidFill>
          <a:ln w="6350">
            <a:solidFill>
              <a:schemeClr val="accent6"/>
            </a:solidFill>
            <a:round/>
            <a:headEnd/>
            <a:tailEnd/>
          </a:ln>
        </p:spPr>
        <p:txBody>
          <a:bodyPr rtlCol="0" anchor="ctr"/>
          <a:lstStyle/>
          <a:p>
            <a:pPr algn="ctr"/>
            <a:r>
              <a:rPr lang="zh-TW" altLang="en-US" sz="2800" b="1" dirty="0" smtClean="0">
                <a:solidFill>
                  <a:schemeClr val="bg1"/>
                </a:solidFill>
              </a:rPr>
              <a:t>讓與</a:t>
            </a:r>
            <a:endParaRPr lang="en-US" altLang="zh-TW" sz="2800" b="1" dirty="0" smtClean="0">
              <a:solidFill>
                <a:schemeClr val="bg1"/>
              </a:solidFill>
            </a:endParaRPr>
          </a:p>
          <a:p>
            <a:pPr algn="ctr"/>
            <a:r>
              <a:rPr lang="zh-TW" altLang="en-US" sz="2800" b="1" dirty="0" smtClean="0">
                <a:solidFill>
                  <a:schemeClr val="bg1"/>
                </a:solidFill>
              </a:rPr>
              <a:t>均需審查</a:t>
            </a:r>
            <a:endParaRPr lang="zh-TW" altLang="en-US" sz="2800" b="1" dirty="0">
              <a:solidFill>
                <a:schemeClr val="bg1"/>
              </a:solidFill>
            </a:endParaRPr>
          </a:p>
        </p:txBody>
      </p:sp>
      <p:sp>
        <p:nvSpPr>
          <p:cNvPr id="11" name="標題 1"/>
          <p:cNvSpPr>
            <a:spLocks noGrp="1"/>
          </p:cNvSpPr>
          <p:nvPr>
            <p:ph type="title"/>
          </p:nvPr>
        </p:nvSpPr>
        <p:spPr>
          <a:xfrm>
            <a:off x="632520" y="260648"/>
            <a:ext cx="8915400" cy="490537"/>
          </a:xfrm>
        </p:spPr>
        <p:txBody>
          <a:bodyPr/>
          <a:lstStyle/>
          <a:p>
            <a:pPr eaLnBrk="1" hangingPunct="1"/>
            <a:r>
              <a:rPr lang="zh-TW" altLang="en-US" dirty="0" smtClean="0"/>
              <a:t>研發成果境外實施管理機制</a:t>
            </a:r>
            <a:r>
              <a:rPr lang="en-US" altLang="zh-TW" dirty="0" smtClean="0"/>
              <a:t>(3/4)</a:t>
            </a:r>
            <a:endParaRPr lang="zh-TW" altLang="en-US" dirty="0" smtClean="0"/>
          </a:p>
        </p:txBody>
      </p:sp>
      <p:sp>
        <p:nvSpPr>
          <p:cNvPr id="10" name="頁尾版面配置區 3"/>
          <p:cNvSpPr txBox="1">
            <a:spLocks/>
          </p:cNvSpPr>
          <p:nvPr/>
        </p:nvSpPr>
        <p:spPr bwMode="auto">
          <a:xfrm>
            <a:off x="3794125" y="6481763"/>
            <a:ext cx="2311400" cy="37623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B37FA220-C234-4A5A-A15B-BB15C6657924}" type="slidenum">
              <a:rPr kumimoji="1" lang="en-US" altLang="zh-TW" sz="1400" b="0" i="0" u="none" strike="noStrike" kern="1200" cap="none" spc="0" normalizeH="0" baseline="0" noProof="0" smtClean="0">
                <a:ln>
                  <a:noFill/>
                </a:ln>
                <a:solidFill>
                  <a:schemeClr val="bg2"/>
                </a:solidFill>
                <a:effectLst/>
                <a:uLnTx/>
                <a:uFillTx/>
                <a:latin typeface="Arial" charset="0"/>
                <a:ea typeface="新細明體" charset="-120"/>
                <a:cs typeface="+mn-cs"/>
              </a:rPr>
              <a:pPr marL="0" marR="0" lvl="0" indent="0" algn="ctr" defTabSz="914400" rtl="0" eaLnBrk="1" fontAlgn="base" latinLnBrk="0" hangingPunct="1">
                <a:lnSpc>
                  <a:spcPct val="100000"/>
                </a:lnSpc>
                <a:spcBef>
                  <a:spcPct val="0"/>
                </a:spcBef>
                <a:spcAft>
                  <a:spcPct val="0"/>
                </a:spcAft>
                <a:buClrTx/>
                <a:buSzTx/>
                <a:buFontTx/>
                <a:buNone/>
                <a:tabLst/>
                <a:defRPr/>
              </a:pPr>
              <a:t>9</a:t>
            </a:fld>
            <a:endParaRPr kumimoji="1" lang="en-US" altLang="zh-TW" sz="1400" b="0" i="0" u="none" strike="noStrike" kern="1200" cap="none" spc="0" normalizeH="0" baseline="0" noProof="0" dirty="0" smtClean="0">
              <a:ln>
                <a:noFill/>
              </a:ln>
              <a:solidFill>
                <a:schemeClr val="bg2"/>
              </a:solidFill>
              <a:effectLst/>
              <a:uLnTx/>
              <a:uFillTx/>
              <a:latin typeface="Arial" charset="0"/>
              <a:ea typeface="新細明體" charset="-120"/>
              <a:cs typeface="+mn-cs"/>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標題 1"/>
          <p:cNvSpPr>
            <a:spLocks noGrp="1"/>
          </p:cNvSpPr>
          <p:nvPr>
            <p:ph type="title"/>
          </p:nvPr>
        </p:nvSpPr>
        <p:spPr>
          <a:xfrm>
            <a:off x="632520" y="260648"/>
            <a:ext cx="8915400" cy="490537"/>
          </a:xfrm>
        </p:spPr>
        <p:txBody>
          <a:bodyPr/>
          <a:lstStyle/>
          <a:p>
            <a:pPr eaLnBrk="1" hangingPunct="1"/>
            <a:r>
              <a:rPr lang="zh-TW" altLang="en-US" dirty="0" smtClean="0"/>
              <a:t>研發成果境外實施管理機制</a:t>
            </a:r>
            <a:r>
              <a:rPr lang="en-US" altLang="zh-TW" dirty="0" smtClean="0"/>
              <a:t>(4/4)</a:t>
            </a:r>
            <a:endParaRPr lang="zh-TW" altLang="en-US" dirty="0" smtClean="0"/>
          </a:p>
        </p:txBody>
      </p:sp>
      <p:sp>
        <p:nvSpPr>
          <p:cNvPr id="7171" name="內容版面配置區 2"/>
          <p:cNvSpPr>
            <a:spLocks noGrp="1"/>
          </p:cNvSpPr>
          <p:nvPr>
            <p:ph idx="1"/>
          </p:nvPr>
        </p:nvSpPr>
        <p:spPr>
          <a:xfrm>
            <a:off x="661988" y="836613"/>
            <a:ext cx="8683500" cy="5329237"/>
          </a:xfrm>
        </p:spPr>
        <p:txBody>
          <a:bodyPr/>
          <a:lstStyle/>
          <a:p>
            <a:pPr eaLnBrk="1" hangingPunct="1">
              <a:buFont typeface="Wingdings" pitchFamily="2" charset="2"/>
              <a:buChar char="Ø"/>
              <a:defRPr/>
            </a:pPr>
            <a:endParaRPr lang="en-US" altLang="zh-TW" sz="2400" dirty="0" smtClean="0">
              <a:cs typeface="Arial" charset="0"/>
            </a:endParaRPr>
          </a:p>
          <a:p>
            <a:pPr eaLnBrk="1" hangingPunct="1">
              <a:buFont typeface="Wingdings" pitchFamily="2" charset="2"/>
              <a:buChar char="Ø"/>
              <a:defRPr/>
            </a:pPr>
            <a:r>
              <a:rPr lang="zh-TW" altLang="en-US" sz="2400" dirty="0" smtClean="0">
                <a:cs typeface="Arial" charset="0"/>
              </a:rPr>
              <a:t>研發成果於我國管轄區域之製造或使用報部核准作業流程</a:t>
            </a:r>
            <a:endParaRPr lang="en-US" altLang="zh-TW" sz="2400" dirty="0" smtClean="0">
              <a:cs typeface="Arial" charset="0"/>
            </a:endParaRPr>
          </a:p>
          <a:p>
            <a:pPr marL="815975" indent="-457200" eaLnBrk="1" hangingPunct="1">
              <a:buFont typeface="+mj-lt"/>
              <a:buAutoNum type="arabicPeriod"/>
              <a:defRPr/>
            </a:pPr>
            <a:r>
              <a:rPr lang="zh-TW" altLang="en-US" sz="2000" dirty="0" smtClean="0">
                <a:cs typeface="Arial" charset="0"/>
              </a:rPr>
              <a:t>填報申請表</a:t>
            </a:r>
            <a:r>
              <a:rPr lang="en-US" altLang="zh-TW" sz="2000" dirty="0" smtClean="0">
                <a:cs typeface="Arial" charset="0"/>
              </a:rPr>
              <a:t>(</a:t>
            </a:r>
            <a:r>
              <a:rPr lang="zh-TW" altLang="en-US" sz="2000" dirty="0" smtClean="0">
                <a:cs typeface="Arial" charset="0"/>
              </a:rPr>
              <a:t>附件一</a:t>
            </a:r>
            <a:r>
              <a:rPr lang="en-US" altLang="zh-TW" sz="2000" dirty="0" smtClean="0">
                <a:cs typeface="Arial" charset="0"/>
              </a:rPr>
              <a:t>)+</a:t>
            </a:r>
            <a:r>
              <a:rPr lang="zh-TW" altLang="en-US" sz="2000" dirty="0" smtClean="0">
                <a:cs typeface="Arial" charset="0"/>
              </a:rPr>
              <a:t>審查表</a:t>
            </a:r>
            <a:r>
              <a:rPr lang="en-US" altLang="zh-TW" sz="2000" dirty="0" smtClean="0">
                <a:cs typeface="Arial" charset="0"/>
              </a:rPr>
              <a:t>(</a:t>
            </a:r>
            <a:r>
              <a:rPr lang="zh-TW" altLang="en-US" sz="2000" dirty="0" smtClean="0">
                <a:cs typeface="Arial" charset="0"/>
              </a:rPr>
              <a:t>附件二、三</a:t>
            </a:r>
            <a:r>
              <a:rPr lang="en-US" altLang="zh-TW" sz="2000" dirty="0" smtClean="0">
                <a:cs typeface="Arial" charset="0"/>
              </a:rPr>
              <a:t>) +</a:t>
            </a:r>
            <a:r>
              <a:rPr lang="zh-TW" altLang="en-US" sz="2000" dirty="0" smtClean="0">
                <a:cs typeface="Arial" charset="0"/>
              </a:rPr>
              <a:t>相關佐證資料</a:t>
            </a:r>
            <a:endParaRPr lang="en-US" altLang="zh-TW" sz="2000" dirty="0" smtClean="0">
              <a:cs typeface="Arial" charset="0"/>
            </a:endParaRPr>
          </a:p>
          <a:p>
            <a:pPr marL="815975" indent="-457200" eaLnBrk="1" hangingPunct="1">
              <a:buFont typeface="+mj-lt"/>
              <a:buAutoNum type="arabicPeriod"/>
              <a:defRPr/>
            </a:pPr>
            <a:r>
              <a:rPr lang="zh-TW" altLang="en-US" sz="2000" dirty="0" smtClean="0">
                <a:cs typeface="Arial" charset="0"/>
              </a:rPr>
              <a:t>審查表之填寫，依態樣區別</a:t>
            </a:r>
            <a:endParaRPr lang="en-US" altLang="zh-TW" sz="2000" dirty="0" smtClean="0">
              <a:cs typeface="Arial" charset="0"/>
            </a:endParaRPr>
          </a:p>
          <a:p>
            <a:pPr marL="719138" indent="-360363" eaLnBrk="1" hangingPunct="1">
              <a:buFont typeface="Wingdings" pitchFamily="2" charset="2"/>
              <a:buChar char="l"/>
              <a:defRPr/>
            </a:pPr>
            <a:endParaRPr lang="en-US" altLang="zh-TW" sz="2400" dirty="0" smtClean="0">
              <a:cs typeface="Arial" charset="0"/>
            </a:endParaRPr>
          </a:p>
          <a:p>
            <a:pPr marL="719138" indent="-360363" eaLnBrk="1" hangingPunct="1">
              <a:buFont typeface="Wingdings" pitchFamily="2" charset="2"/>
              <a:buChar char="l"/>
              <a:defRPr/>
            </a:pPr>
            <a:endParaRPr lang="en-US" altLang="zh-TW" sz="2400" dirty="0" smtClean="0">
              <a:cs typeface="Arial" charset="0"/>
            </a:endParaRPr>
          </a:p>
          <a:p>
            <a:pPr marL="719138" indent="-360363" eaLnBrk="1" hangingPunct="1">
              <a:buFont typeface="Wingdings" pitchFamily="2" charset="2"/>
              <a:buChar char="l"/>
              <a:defRPr/>
            </a:pPr>
            <a:endParaRPr lang="en-US" altLang="zh-TW" sz="2400" dirty="0" smtClean="0">
              <a:cs typeface="Arial" charset="0"/>
            </a:endParaRPr>
          </a:p>
          <a:p>
            <a:pPr marL="719138" indent="-360363" eaLnBrk="1" hangingPunct="1">
              <a:buFont typeface="Wingdings" pitchFamily="2" charset="2"/>
              <a:buChar char="l"/>
              <a:defRPr/>
            </a:pPr>
            <a:endParaRPr lang="en-US" altLang="zh-TW" sz="2400" dirty="0" smtClean="0">
              <a:cs typeface="Arial" charset="0"/>
            </a:endParaRPr>
          </a:p>
          <a:p>
            <a:pPr marL="719138" indent="-360363" eaLnBrk="1" hangingPunct="1">
              <a:buNone/>
              <a:defRPr/>
            </a:pPr>
            <a:endParaRPr lang="en-US" altLang="zh-TW" sz="1600" dirty="0" smtClean="0">
              <a:cs typeface="Arial" charset="0"/>
            </a:endParaRPr>
          </a:p>
          <a:p>
            <a:pPr marL="542925" indent="-542925">
              <a:buNone/>
            </a:pPr>
            <a:endParaRPr lang="en-US" altLang="zh-TW" sz="1600" dirty="0" smtClean="0">
              <a:cs typeface="Arial" charset="0"/>
            </a:endParaRPr>
          </a:p>
          <a:p>
            <a:pPr marL="719138" indent="-360363" eaLnBrk="1" hangingPunct="1">
              <a:buNone/>
              <a:defRPr/>
            </a:pPr>
            <a:endParaRPr lang="en-US" altLang="zh-TW" sz="2400" dirty="0" smtClean="0">
              <a:cs typeface="Arial" charset="0"/>
            </a:endParaRPr>
          </a:p>
          <a:p>
            <a:pPr marL="719138" indent="-360363" eaLnBrk="1" hangingPunct="1">
              <a:buFont typeface="Wingdings" pitchFamily="2" charset="2"/>
              <a:buChar char="l"/>
              <a:defRPr/>
            </a:pPr>
            <a:endParaRPr lang="en-US" altLang="zh-TW" sz="2400" dirty="0" smtClean="0">
              <a:cs typeface="Arial" charset="0"/>
            </a:endParaRPr>
          </a:p>
          <a:p>
            <a:pPr marL="719138" indent="-360363" eaLnBrk="1" hangingPunct="1">
              <a:buFont typeface="Wingdings" pitchFamily="2" charset="2"/>
              <a:buChar char="l"/>
              <a:defRPr/>
            </a:pPr>
            <a:endParaRPr lang="en-US" altLang="zh-TW" sz="2400" dirty="0" smtClean="0">
              <a:cs typeface="Arial" charset="0"/>
            </a:endParaRPr>
          </a:p>
          <a:p>
            <a:pPr marL="719138" indent="-360363" eaLnBrk="1" hangingPunct="1">
              <a:buFont typeface="Wingdings" pitchFamily="2" charset="2"/>
              <a:buChar char="l"/>
              <a:defRPr/>
            </a:pPr>
            <a:endParaRPr lang="en-US" altLang="zh-TW" sz="2400" dirty="0" smtClean="0">
              <a:cs typeface="Arial" charset="0"/>
            </a:endParaRPr>
          </a:p>
          <a:p>
            <a:pPr marL="719138" indent="-360363" eaLnBrk="1" hangingPunct="1">
              <a:buNone/>
              <a:defRPr/>
            </a:pPr>
            <a:endParaRPr lang="en-US" altLang="zh-TW" sz="2400" dirty="0" smtClean="0">
              <a:cs typeface="Arial" charset="0"/>
            </a:endParaRPr>
          </a:p>
        </p:txBody>
      </p:sp>
      <p:sp>
        <p:nvSpPr>
          <p:cNvPr id="7172" name="頁尾版面配置區 3"/>
          <p:cNvSpPr>
            <a:spLocks noGrp="1"/>
          </p:cNvSpPr>
          <p:nvPr>
            <p:ph type="ftr" sz="quarter" idx="11"/>
          </p:nvPr>
        </p:nvSpPr>
        <p:spPr>
          <a:noFill/>
        </p:spPr>
        <p:txBody>
          <a:bodyPr/>
          <a:lstStyle/>
          <a:p>
            <a:fld id="{DD8C2406-6F8F-438D-907F-9AA6033BCCDD}" type="slidenum">
              <a:rPr lang="en-US" altLang="zh-TW" smtClean="0">
                <a:ea typeface="新細明體" charset="-120"/>
              </a:rPr>
              <a:pPr/>
              <a:t>10</a:t>
            </a:fld>
            <a:endParaRPr lang="en-US" altLang="zh-TW" dirty="0" smtClean="0">
              <a:ea typeface="新細明體" charset="-120"/>
            </a:endParaRPr>
          </a:p>
        </p:txBody>
      </p:sp>
      <p:graphicFrame>
        <p:nvGraphicFramePr>
          <p:cNvPr id="7" name="表格 6"/>
          <p:cNvGraphicFramePr>
            <a:graphicFrameLocks noGrp="1"/>
          </p:cNvGraphicFramePr>
          <p:nvPr/>
        </p:nvGraphicFramePr>
        <p:xfrm>
          <a:off x="1568624" y="2636912"/>
          <a:ext cx="6840760" cy="2770626"/>
        </p:xfrm>
        <a:graphic>
          <a:graphicData uri="http://schemas.openxmlformats.org/drawingml/2006/table">
            <a:tbl>
              <a:tblPr firstRow="1" bandRow="1">
                <a:tableStyleId>{5C22544A-7EE6-4342-B048-85BDC9FD1C3A}</a:tableStyleId>
              </a:tblPr>
              <a:tblGrid>
                <a:gridCol w="1656184"/>
                <a:gridCol w="5184576"/>
              </a:tblGrid>
              <a:tr h="461771">
                <a:tc>
                  <a:txBody>
                    <a:bodyPr/>
                    <a:lstStyle/>
                    <a:p>
                      <a:pPr algn="ctr"/>
                      <a:r>
                        <a:rPr lang="zh-TW" altLang="en-US" dirty="0" smtClean="0">
                          <a:solidFill>
                            <a:schemeClr val="tx1"/>
                          </a:solidFill>
                        </a:rPr>
                        <a:t>表單編號</a:t>
                      </a:r>
                      <a:endParaRPr lang="zh-TW" altLang="en-US" dirty="0">
                        <a:solidFill>
                          <a:schemeClr val="tx1"/>
                        </a:solidFill>
                      </a:endParaRPr>
                    </a:p>
                  </a:txBody>
                  <a:tcPr>
                    <a:lnR w="381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tcPr>
                </a:tc>
                <a:tc>
                  <a:txBody>
                    <a:bodyPr/>
                    <a:lstStyle/>
                    <a:p>
                      <a:pPr algn="ctr"/>
                      <a:r>
                        <a:rPr lang="zh-TW" altLang="en-US" dirty="0" smtClean="0">
                          <a:solidFill>
                            <a:schemeClr val="tx1"/>
                          </a:solidFill>
                        </a:rPr>
                        <a:t>適用態樣</a:t>
                      </a:r>
                      <a:endParaRPr lang="zh-TW" altLang="en-US" dirty="0">
                        <a:solidFill>
                          <a:schemeClr val="tx1"/>
                        </a:solidFill>
                      </a:endParaRPr>
                    </a:p>
                  </a:txBody>
                  <a:tcPr>
                    <a:lnL w="38100" cap="flat" cmpd="sng" algn="ctr">
                      <a:solidFill>
                        <a:schemeClr val="tx1"/>
                      </a:solidFill>
                      <a:prstDash val="solid"/>
                      <a:round/>
                      <a:headEnd type="none" w="med" len="med"/>
                      <a:tailEnd type="none" w="med" len="med"/>
                    </a:lnL>
                    <a:lnB w="38100" cap="flat" cmpd="sng" algn="ctr">
                      <a:solidFill>
                        <a:schemeClr val="tx1"/>
                      </a:solidFill>
                      <a:prstDash val="solid"/>
                      <a:round/>
                      <a:headEnd type="none" w="med" len="med"/>
                      <a:tailEnd type="none" w="med" len="med"/>
                    </a:lnB>
                  </a:tcPr>
                </a:tc>
              </a:tr>
              <a:tr h="461771">
                <a:tc>
                  <a:txBody>
                    <a:bodyPr/>
                    <a:lstStyle/>
                    <a:p>
                      <a:r>
                        <a:rPr lang="zh-TW" altLang="en-US" dirty="0" smtClean="0">
                          <a:solidFill>
                            <a:schemeClr val="tx1"/>
                          </a:solidFill>
                        </a:rPr>
                        <a:t>附件二之一</a:t>
                      </a:r>
                      <a:endParaRPr lang="zh-TW" altLang="en-US" dirty="0">
                        <a:solidFill>
                          <a:schemeClr val="tx1"/>
                        </a:solidFill>
                      </a:endParaRPr>
                    </a:p>
                  </a:txBody>
                  <a:tcPr>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tcPr>
                </a:tc>
                <a:tc>
                  <a:txBody>
                    <a:bodyPr/>
                    <a:lstStyle/>
                    <a:p>
                      <a:r>
                        <a:rPr lang="zh-TW" altLang="en-US" dirty="0" smtClean="0">
                          <a:solidFill>
                            <a:schemeClr val="tx1"/>
                          </a:solidFill>
                        </a:rPr>
                        <a:t>法人科專─專屬授權</a:t>
                      </a:r>
                      <a:endParaRPr lang="zh-TW" altLang="en-US" dirty="0">
                        <a:solidFill>
                          <a:schemeClr val="tx1"/>
                        </a:solidFill>
                      </a:endParaRPr>
                    </a:p>
                  </a:txBody>
                  <a:tcPr>
                    <a:lnL w="38100" cap="flat" cmpd="sng" algn="ctr">
                      <a:solidFill>
                        <a:schemeClr val="tx1"/>
                      </a:solidFill>
                      <a:prstDash val="solid"/>
                      <a:round/>
                      <a:headEnd type="none" w="med" len="med"/>
                      <a:tailEnd type="none" w="med" len="med"/>
                    </a:lnL>
                    <a:lnT w="38100" cap="flat" cmpd="sng" algn="ctr">
                      <a:solidFill>
                        <a:schemeClr val="tx1"/>
                      </a:solidFill>
                      <a:prstDash val="solid"/>
                      <a:round/>
                      <a:headEnd type="none" w="med" len="med"/>
                      <a:tailEnd type="none" w="med" len="med"/>
                    </a:lnT>
                  </a:tcPr>
                </a:tc>
              </a:tr>
              <a:tr h="461771">
                <a:tc>
                  <a:txBody>
                    <a:bodyPr/>
                    <a:lstStyle/>
                    <a:p>
                      <a:r>
                        <a:rPr lang="zh-TW" altLang="en-US" dirty="0" smtClean="0">
                          <a:solidFill>
                            <a:schemeClr val="tx1"/>
                          </a:solidFill>
                        </a:rPr>
                        <a:t>附件二之二</a:t>
                      </a:r>
                      <a:endParaRPr lang="zh-TW" altLang="en-US" dirty="0">
                        <a:solidFill>
                          <a:schemeClr val="tx1"/>
                        </a:solidFill>
                      </a:endParaRPr>
                    </a:p>
                  </a:txBody>
                  <a:tcPr>
                    <a:lnR w="38100" cap="flat" cmpd="sng" algn="ctr">
                      <a:solidFill>
                        <a:schemeClr val="tx1"/>
                      </a:solidFill>
                      <a:prstDash val="solid"/>
                      <a:round/>
                      <a:headEnd type="none" w="med" len="med"/>
                      <a:tailEnd type="none" w="med" len="med"/>
                    </a:lnR>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smtClean="0">
                          <a:solidFill>
                            <a:schemeClr val="tx1"/>
                          </a:solidFill>
                        </a:rPr>
                        <a:t>法人科專─非專屬授權</a:t>
                      </a:r>
                    </a:p>
                  </a:txBody>
                  <a:tcPr>
                    <a:lnL w="38100" cap="flat" cmpd="sng" algn="ctr">
                      <a:solidFill>
                        <a:schemeClr val="tx1"/>
                      </a:solidFill>
                      <a:prstDash val="solid"/>
                      <a:round/>
                      <a:headEnd type="none" w="med" len="med"/>
                      <a:tailEnd type="none" w="med" len="med"/>
                    </a:lnL>
                  </a:tcPr>
                </a:tc>
              </a:tr>
              <a:tr h="461771">
                <a:tc>
                  <a:txBody>
                    <a:bodyPr/>
                    <a:lstStyle/>
                    <a:p>
                      <a:r>
                        <a:rPr lang="zh-TW" altLang="en-US" b="1" u="sng" smtClean="0">
                          <a:solidFill>
                            <a:schemeClr val="tx1"/>
                          </a:solidFill>
                        </a:rPr>
                        <a:t>附件二之三</a:t>
                      </a:r>
                      <a:endParaRPr lang="zh-TW" altLang="en-US" b="1" u="sng" dirty="0">
                        <a:solidFill>
                          <a:schemeClr val="tx1"/>
                        </a:solidFill>
                      </a:endParaRPr>
                    </a:p>
                  </a:txBody>
                  <a:tcPr>
                    <a:lnR w="38100" cap="flat" cmpd="sng" algn="ctr">
                      <a:solidFill>
                        <a:schemeClr val="tx1"/>
                      </a:solidFill>
                      <a:prstDash val="solid"/>
                      <a:round/>
                      <a:headEnd type="none" w="med" len="med"/>
                      <a:tailEnd type="none" w="med" len="med"/>
                    </a:lnR>
                    <a:lnB w="38100" cap="flat" cmpd="sng" algn="ctr">
                      <a:solidFill>
                        <a:srgbClr val="FFC000"/>
                      </a:solidFill>
                      <a:prstDash val="solid"/>
                      <a:round/>
                      <a:headEnd type="none" w="med" len="med"/>
                      <a:tailEnd type="none" w="med" len="med"/>
                    </a:lnB>
                  </a:tcPr>
                </a:tc>
                <a:tc>
                  <a:txBody>
                    <a:bodyPr/>
                    <a:lstStyle/>
                    <a:p>
                      <a:pPr marL="1165225" marR="0" indent="-1165225" algn="l" defTabSz="914400" rtl="0" eaLnBrk="1" fontAlgn="auto" latinLnBrk="0" hangingPunct="1">
                        <a:lnSpc>
                          <a:spcPct val="100000"/>
                        </a:lnSpc>
                        <a:spcBef>
                          <a:spcPts val="0"/>
                        </a:spcBef>
                        <a:spcAft>
                          <a:spcPts val="0"/>
                        </a:spcAft>
                        <a:buClrTx/>
                        <a:buSzTx/>
                        <a:buFontTx/>
                        <a:buNone/>
                        <a:tabLst/>
                        <a:defRPr/>
                      </a:pPr>
                      <a:r>
                        <a:rPr lang="zh-TW" altLang="en-US" b="1" u="sng" dirty="0" smtClean="0">
                          <a:solidFill>
                            <a:schemeClr val="tx1"/>
                          </a:solidFill>
                        </a:rPr>
                        <a:t>學界科專─不區分專屬授權、非專屬授權</a:t>
                      </a:r>
                    </a:p>
                  </a:txBody>
                  <a:tcPr>
                    <a:lnL w="38100" cap="flat" cmpd="sng" algn="ctr">
                      <a:solidFill>
                        <a:schemeClr val="tx1"/>
                      </a:solidFill>
                      <a:prstDash val="solid"/>
                      <a:round/>
                      <a:headEnd type="none" w="med" len="med"/>
                      <a:tailEnd type="none" w="med" len="med"/>
                    </a:lnL>
                    <a:lnB w="38100" cap="flat" cmpd="sng" algn="ctr">
                      <a:solidFill>
                        <a:srgbClr val="FFC000"/>
                      </a:solidFill>
                      <a:prstDash val="solid"/>
                      <a:round/>
                      <a:headEnd type="none" w="med" len="med"/>
                      <a:tailEnd type="none" w="med" len="med"/>
                    </a:lnB>
                  </a:tcPr>
                </a:tc>
              </a:tr>
              <a:tr h="461771">
                <a:tc>
                  <a:txBody>
                    <a:bodyPr/>
                    <a:lstStyle/>
                    <a:p>
                      <a:r>
                        <a:rPr lang="zh-TW" altLang="en-US" dirty="0" smtClean="0">
                          <a:solidFill>
                            <a:schemeClr val="tx1"/>
                          </a:solidFill>
                        </a:rPr>
                        <a:t>附件三之一</a:t>
                      </a:r>
                      <a:endParaRPr lang="zh-TW" altLang="en-US" dirty="0">
                        <a:solidFill>
                          <a:schemeClr val="tx1"/>
                        </a:solidFill>
                      </a:endParaRPr>
                    </a:p>
                  </a:txBody>
                  <a:tcPr>
                    <a:lnR w="38100" cap="flat" cmpd="sng" algn="ctr">
                      <a:solidFill>
                        <a:schemeClr val="tx1"/>
                      </a:solidFill>
                      <a:prstDash val="solid"/>
                      <a:round/>
                      <a:headEnd type="none" w="med" len="med"/>
                      <a:tailEnd type="none" w="med" len="med"/>
                    </a:lnR>
                    <a:lnT w="38100" cap="flat" cmpd="sng" algn="ctr">
                      <a:solidFill>
                        <a:srgbClr val="FFC000"/>
                      </a:solidFill>
                      <a:prstDash val="solid"/>
                      <a:round/>
                      <a:headEnd type="none" w="med" len="med"/>
                      <a:tailEnd type="none" w="med" len="med"/>
                    </a:lnT>
                  </a:tcPr>
                </a:tc>
                <a:tc>
                  <a:txBody>
                    <a:bodyPr/>
                    <a:lstStyle/>
                    <a:p>
                      <a:r>
                        <a:rPr lang="zh-TW" altLang="en-US" dirty="0" smtClean="0">
                          <a:solidFill>
                            <a:schemeClr val="tx1"/>
                          </a:solidFill>
                        </a:rPr>
                        <a:t>法人科專─讓與</a:t>
                      </a:r>
                      <a:endParaRPr lang="zh-TW" altLang="en-US" dirty="0">
                        <a:solidFill>
                          <a:schemeClr val="tx1"/>
                        </a:solidFill>
                      </a:endParaRPr>
                    </a:p>
                  </a:txBody>
                  <a:tcPr>
                    <a:lnL w="38100" cap="flat" cmpd="sng" algn="ctr">
                      <a:solidFill>
                        <a:schemeClr val="tx1"/>
                      </a:solidFill>
                      <a:prstDash val="solid"/>
                      <a:round/>
                      <a:headEnd type="none" w="med" len="med"/>
                      <a:tailEnd type="none" w="med" len="med"/>
                    </a:lnL>
                    <a:lnT w="38100" cap="flat" cmpd="sng" algn="ctr">
                      <a:solidFill>
                        <a:srgbClr val="FFC000"/>
                      </a:solidFill>
                      <a:prstDash val="solid"/>
                      <a:round/>
                      <a:headEnd type="none" w="med" len="med"/>
                      <a:tailEnd type="none" w="med" len="med"/>
                    </a:lnT>
                  </a:tcPr>
                </a:tc>
              </a:tr>
              <a:tr h="461771">
                <a:tc>
                  <a:txBody>
                    <a:bodyPr/>
                    <a:lstStyle/>
                    <a:p>
                      <a:r>
                        <a:rPr lang="zh-TW" altLang="en-US" b="1" u="sng" dirty="0" smtClean="0">
                          <a:solidFill>
                            <a:schemeClr val="tx1"/>
                          </a:solidFill>
                        </a:rPr>
                        <a:t>附件三之二</a:t>
                      </a:r>
                      <a:endParaRPr lang="zh-TW" altLang="en-US" b="1" u="sng" dirty="0">
                        <a:solidFill>
                          <a:schemeClr val="tx1"/>
                        </a:solidFill>
                      </a:endParaRPr>
                    </a:p>
                  </a:txBody>
                  <a:tcPr>
                    <a:lnR w="38100" cap="flat" cmpd="sng" algn="ctr">
                      <a:solidFill>
                        <a:schemeClr val="tx1"/>
                      </a:solidFill>
                      <a:prstDash val="solid"/>
                      <a:round/>
                      <a:headEnd type="none" w="med" len="med"/>
                      <a:tailEnd type="none" w="med" len="med"/>
                    </a:lnR>
                  </a:tcPr>
                </a:tc>
                <a:tc>
                  <a:txBody>
                    <a:bodyPr/>
                    <a:lstStyle/>
                    <a:p>
                      <a:r>
                        <a:rPr lang="zh-TW" altLang="en-US" b="1" u="sng" dirty="0" smtClean="0">
                          <a:solidFill>
                            <a:schemeClr val="tx1"/>
                          </a:solidFill>
                        </a:rPr>
                        <a:t>學界科專─讓與</a:t>
                      </a:r>
                      <a:endParaRPr lang="zh-TW" altLang="en-US" b="1" u="sng" dirty="0">
                        <a:solidFill>
                          <a:schemeClr val="tx1"/>
                        </a:solidFill>
                      </a:endParaRPr>
                    </a:p>
                  </a:txBody>
                  <a:tcPr>
                    <a:lnL w="38100" cap="flat" cmpd="sng" algn="ctr">
                      <a:solidFill>
                        <a:schemeClr val="tx1"/>
                      </a:solidFill>
                      <a:prstDash val="solid"/>
                      <a:round/>
                      <a:headEnd type="none" w="med" len="med"/>
                      <a:tailEnd type="none" w="med" len="med"/>
                    </a:lnL>
                  </a:tcPr>
                </a:tc>
              </a:tr>
            </a:tbl>
          </a:graphicData>
        </a:graphic>
      </p:graphicFrame>
    </p:spTree>
  </p:cSld>
  <p:clrMapOvr>
    <a:masterClrMapping/>
  </p:clrMapOvr>
  <p:transition spd="slow">
    <p:sndAc>
      <p:stSnd>
        <p:snd r:embed="rId2" name="camera.wav"/>
      </p:stSnd>
    </p:sndAc>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ctrTitle"/>
          </p:nvPr>
        </p:nvSpPr>
        <p:spPr>
          <a:xfrm>
            <a:off x="560512" y="2130428"/>
            <a:ext cx="8856984" cy="1470025"/>
          </a:xfrm>
        </p:spPr>
        <p:txBody>
          <a:bodyPr/>
          <a:lstStyle/>
          <a:p>
            <a:r>
              <a:rPr lang="zh-TW" altLang="en-US" dirty="0" smtClean="0"/>
              <a:t>經濟部學界科專</a:t>
            </a:r>
            <a:r>
              <a:rPr lang="en-US" altLang="zh-TW" dirty="0" smtClean="0"/>
              <a:t/>
            </a:r>
            <a:br>
              <a:rPr lang="en-US" altLang="zh-TW" dirty="0" smtClean="0"/>
            </a:br>
            <a:r>
              <a:rPr lang="zh-TW" altLang="en-US" dirty="0" smtClean="0"/>
              <a:t>研發成果終止維護規範說明</a:t>
            </a:r>
          </a:p>
        </p:txBody>
      </p:sp>
      <p:sp>
        <p:nvSpPr>
          <p:cNvPr id="4" name="頁尾版面配置區 3"/>
          <p:cNvSpPr txBox="1">
            <a:spLocks/>
          </p:cNvSpPr>
          <p:nvPr/>
        </p:nvSpPr>
        <p:spPr bwMode="auto">
          <a:xfrm>
            <a:off x="3794125" y="6481763"/>
            <a:ext cx="2311400" cy="37623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B37FA220-C234-4A5A-A15B-BB15C6657924}" type="slidenum">
              <a:rPr kumimoji="1" lang="en-US" altLang="zh-TW" sz="1400" b="0" i="0" u="none" strike="noStrike" kern="1200" cap="none" spc="0" normalizeH="0" baseline="0" noProof="0" smtClean="0">
                <a:ln>
                  <a:noFill/>
                </a:ln>
                <a:solidFill>
                  <a:schemeClr val="bg2"/>
                </a:solidFill>
                <a:effectLst/>
                <a:uLnTx/>
                <a:uFillTx/>
                <a:latin typeface="Arial" charset="0"/>
                <a:ea typeface="新細明體" charset="-120"/>
                <a:cs typeface="+mn-cs"/>
              </a:rPr>
              <a:pPr marL="0" marR="0" lvl="0" indent="0" algn="ctr" defTabSz="914400" rtl="0" eaLnBrk="1" fontAlgn="base" latinLnBrk="0" hangingPunct="1">
                <a:lnSpc>
                  <a:spcPct val="100000"/>
                </a:lnSpc>
                <a:spcBef>
                  <a:spcPct val="0"/>
                </a:spcBef>
                <a:spcAft>
                  <a:spcPct val="0"/>
                </a:spcAft>
                <a:buClrTx/>
                <a:buSzTx/>
                <a:buFontTx/>
                <a:buNone/>
                <a:tabLst/>
                <a:defRPr/>
              </a:pPr>
              <a:t>11</a:t>
            </a:fld>
            <a:endParaRPr kumimoji="1" lang="en-US" altLang="zh-TW" sz="1400" b="0" i="0" u="none" strike="noStrike" kern="1200" cap="none" spc="0" normalizeH="0" baseline="0" noProof="0" dirty="0" smtClean="0">
              <a:ln>
                <a:noFill/>
              </a:ln>
              <a:solidFill>
                <a:schemeClr val="bg2"/>
              </a:solidFill>
              <a:effectLst/>
              <a:uLnTx/>
              <a:uFillTx/>
              <a:latin typeface="Arial" charset="0"/>
              <a:ea typeface="新細明體" charset="-120"/>
              <a:cs typeface="+mn-cs"/>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標題 1"/>
          <p:cNvSpPr>
            <a:spLocks noGrp="1"/>
          </p:cNvSpPr>
          <p:nvPr>
            <p:ph type="title"/>
          </p:nvPr>
        </p:nvSpPr>
        <p:spPr>
          <a:xfrm>
            <a:off x="776536" y="260648"/>
            <a:ext cx="8915400" cy="490537"/>
          </a:xfrm>
        </p:spPr>
        <p:txBody>
          <a:bodyPr/>
          <a:lstStyle/>
          <a:p>
            <a:pPr eaLnBrk="1" hangingPunct="1"/>
            <a:r>
              <a:rPr lang="zh-TW" altLang="en-US" dirty="0" smtClean="0"/>
              <a:t>終止維護條文修正說明</a:t>
            </a:r>
            <a:r>
              <a:rPr lang="en-US" altLang="zh-TW" dirty="0" smtClean="0"/>
              <a:t>(1/2)</a:t>
            </a:r>
            <a:endParaRPr lang="zh-TW" altLang="en-US" dirty="0" smtClean="0"/>
          </a:p>
        </p:txBody>
      </p:sp>
      <p:sp>
        <p:nvSpPr>
          <p:cNvPr id="3" name="內容版面配置區 2"/>
          <p:cNvSpPr>
            <a:spLocks noGrp="1"/>
          </p:cNvSpPr>
          <p:nvPr>
            <p:ph idx="1"/>
          </p:nvPr>
        </p:nvSpPr>
        <p:spPr>
          <a:xfrm>
            <a:off x="416496" y="980728"/>
            <a:ext cx="9145588" cy="5100637"/>
          </a:xfrm>
        </p:spPr>
        <p:txBody>
          <a:bodyPr/>
          <a:lstStyle/>
          <a:p>
            <a:pPr eaLnBrk="1" hangingPunct="1">
              <a:buFont typeface="Wingdings" pitchFamily="2" charset="2"/>
              <a:buChar char="Ø"/>
              <a:defRPr/>
            </a:pPr>
            <a:r>
              <a:rPr lang="zh-TW" altLang="en-US" dirty="0" smtClean="0"/>
              <a:t>修法目的：</a:t>
            </a:r>
            <a:endParaRPr lang="en-US" altLang="zh-TW" dirty="0" smtClean="0"/>
          </a:p>
          <a:p>
            <a:pPr marL="714375" eaLnBrk="1" hangingPunct="1">
              <a:buFont typeface="Wingdings" pitchFamily="2" charset="2"/>
              <a:buChar char="l"/>
              <a:defRPr/>
            </a:pPr>
            <a:r>
              <a:rPr lang="zh-TW" altLang="zh-TW" sz="2400" dirty="0" smtClean="0"/>
              <a:t>為兼顧研發成果管理需求與研發能力提升，落實執行單位自主管理機制，使具有一定完備成果管理、技術移轉等研發成果維護制度之執行單位，得自主管理研發成果終止維護作業，明定通過本部</a:t>
            </a:r>
            <a:r>
              <a:rPr lang="zh-TW" altLang="zh-TW" sz="2400" dirty="0" smtClean="0">
                <a:solidFill>
                  <a:srgbClr val="FF0000"/>
                </a:solidFill>
              </a:rPr>
              <a:t>研發成果維護制度評鑑</a:t>
            </a:r>
            <a:r>
              <a:rPr lang="zh-TW" altLang="zh-TW" sz="2400" dirty="0" smtClean="0"/>
              <a:t>之執行單位，於其</a:t>
            </a:r>
            <a:r>
              <a:rPr lang="zh-TW" altLang="zh-TW" sz="2400" dirty="0" smtClean="0">
                <a:solidFill>
                  <a:srgbClr val="FF0000"/>
                </a:solidFill>
              </a:rPr>
              <a:t>研發成果總數之一定比率</a:t>
            </a:r>
            <a:r>
              <a:rPr lang="zh-TW" altLang="zh-TW" sz="2400" dirty="0" smtClean="0"/>
              <a:t>內，得自行辦理終止繳納成果維護費用作業</a:t>
            </a:r>
            <a:endParaRPr lang="en-US" altLang="zh-TW" sz="2400" dirty="0" smtClean="0"/>
          </a:p>
          <a:p>
            <a:pPr marL="714375" eaLnBrk="1" hangingPunct="1">
              <a:buFont typeface="Wingdings" pitchFamily="2" charset="2"/>
              <a:buChar char="l"/>
              <a:defRPr/>
            </a:pPr>
            <a:r>
              <a:rPr lang="zh-TW" altLang="en-US" sz="2400" u="sng" dirty="0" smtClean="0">
                <a:solidFill>
                  <a:schemeClr val="tx1"/>
                </a:solidFill>
              </a:rPr>
              <a:t>學校並未開放自主管理</a:t>
            </a:r>
            <a:endParaRPr lang="en-US" altLang="zh-TW" sz="2400" dirty="0" smtClean="0"/>
          </a:p>
          <a:p>
            <a:pPr marL="714375" eaLnBrk="1" hangingPunct="1">
              <a:buFont typeface="Wingdings" pitchFamily="2" charset="2"/>
              <a:buChar char="l"/>
              <a:defRPr/>
            </a:pPr>
            <a:r>
              <a:rPr lang="zh-TW" altLang="en-US" sz="2400" dirty="0" smtClean="0"/>
              <a:t>基本架構如右圖所示</a:t>
            </a:r>
            <a:endParaRPr lang="en-US" altLang="zh-TW" sz="2400" dirty="0" smtClean="0"/>
          </a:p>
          <a:p>
            <a:pPr marL="722313" eaLnBrk="1" hangingPunct="1">
              <a:buNone/>
              <a:defRPr/>
            </a:pPr>
            <a:endParaRPr lang="en-US" altLang="zh-TW" dirty="0" smtClean="0"/>
          </a:p>
        </p:txBody>
      </p:sp>
      <p:sp>
        <p:nvSpPr>
          <p:cNvPr id="9220" name="頁尾版面配置區 3"/>
          <p:cNvSpPr>
            <a:spLocks noGrp="1"/>
          </p:cNvSpPr>
          <p:nvPr>
            <p:ph type="ftr" sz="quarter" idx="11"/>
          </p:nvPr>
        </p:nvSpPr>
        <p:spPr>
          <a:noFill/>
        </p:spPr>
        <p:txBody>
          <a:bodyPr/>
          <a:lstStyle/>
          <a:p>
            <a:fld id="{AD95513D-14BB-420E-9606-30DD364CCFEC}" type="slidenum">
              <a:rPr lang="en-US" altLang="zh-TW" smtClean="0">
                <a:ea typeface="新細明體" charset="-120"/>
              </a:rPr>
              <a:pPr/>
              <a:t>12</a:t>
            </a:fld>
            <a:endParaRPr lang="en-US" altLang="zh-TW" smtClean="0">
              <a:ea typeface="新細明體" charset="-120"/>
            </a:endParaRPr>
          </a:p>
        </p:txBody>
      </p:sp>
      <p:sp>
        <p:nvSpPr>
          <p:cNvPr id="7" name="矩形 6"/>
          <p:cNvSpPr/>
          <p:nvPr/>
        </p:nvSpPr>
        <p:spPr bwMode="auto">
          <a:xfrm>
            <a:off x="4592960" y="4149080"/>
            <a:ext cx="1224136" cy="576064"/>
          </a:xfrm>
          <a:prstGeom prst="rect">
            <a:avLst/>
          </a:prstGeom>
          <a:solidFill>
            <a:schemeClr val="bg1"/>
          </a:solidFill>
          <a:ln w="25400">
            <a:solidFill>
              <a:srgbClr val="FF0000"/>
            </a:solidFill>
            <a:round/>
            <a:headEnd/>
            <a:tailEnd/>
          </a:ln>
        </p:spPr>
        <p:txBody>
          <a:bodyPr rtlCol="0" anchor="ctr"/>
          <a:lstStyle/>
          <a:p>
            <a:pPr algn="ctr"/>
            <a:r>
              <a:rPr lang="zh-TW" altLang="en-US" sz="2400" dirty="0" smtClean="0">
                <a:latin typeface="+mn-ea"/>
                <a:ea typeface="+mn-ea"/>
              </a:rPr>
              <a:t>學校</a:t>
            </a:r>
            <a:endParaRPr lang="zh-TW" altLang="en-US" sz="2400" dirty="0">
              <a:latin typeface="+mn-ea"/>
              <a:ea typeface="+mn-ea"/>
            </a:endParaRPr>
          </a:p>
        </p:txBody>
      </p:sp>
      <p:sp>
        <p:nvSpPr>
          <p:cNvPr id="8" name="矩形 7"/>
          <p:cNvSpPr/>
          <p:nvPr/>
        </p:nvSpPr>
        <p:spPr bwMode="auto">
          <a:xfrm>
            <a:off x="4592960" y="4797152"/>
            <a:ext cx="1224136" cy="576064"/>
          </a:xfrm>
          <a:prstGeom prst="rect">
            <a:avLst/>
          </a:prstGeom>
          <a:solidFill>
            <a:schemeClr val="bg1"/>
          </a:solidFill>
          <a:ln w="25400">
            <a:solidFill>
              <a:schemeClr val="accent6"/>
            </a:solidFill>
            <a:round/>
            <a:headEnd/>
            <a:tailEnd/>
          </a:ln>
        </p:spPr>
        <p:txBody>
          <a:bodyPr rtlCol="0" anchor="ctr"/>
          <a:lstStyle/>
          <a:p>
            <a:pPr algn="ctr"/>
            <a:r>
              <a:rPr lang="zh-TW" altLang="en-US" sz="2400" dirty="0" smtClean="0">
                <a:latin typeface="+mn-ea"/>
                <a:ea typeface="+mn-ea"/>
              </a:rPr>
              <a:t>法人</a:t>
            </a:r>
            <a:endParaRPr lang="zh-TW" altLang="en-US" sz="2400" dirty="0">
              <a:latin typeface="+mn-ea"/>
              <a:ea typeface="+mn-ea"/>
            </a:endParaRPr>
          </a:p>
        </p:txBody>
      </p:sp>
      <p:cxnSp>
        <p:nvCxnSpPr>
          <p:cNvPr id="9" name="直線單箭頭接點 8"/>
          <p:cNvCxnSpPr>
            <a:stCxn id="7" idx="3"/>
          </p:cNvCxnSpPr>
          <p:nvPr/>
        </p:nvCxnSpPr>
        <p:spPr bwMode="auto">
          <a:xfrm>
            <a:off x="5817096" y="4437112"/>
            <a:ext cx="1224136" cy="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3" name="矩形 12"/>
          <p:cNvSpPr/>
          <p:nvPr/>
        </p:nvSpPr>
        <p:spPr bwMode="auto">
          <a:xfrm>
            <a:off x="7041232" y="4149080"/>
            <a:ext cx="1728192" cy="1224136"/>
          </a:xfrm>
          <a:prstGeom prst="rect">
            <a:avLst/>
          </a:prstGeom>
          <a:solidFill>
            <a:schemeClr val="bg1"/>
          </a:solidFill>
          <a:ln w="25400">
            <a:solidFill>
              <a:srgbClr val="FF0000"/>
            </a:solidFill>
            <a:round/>
            <a:headEnd/>
            <a:tailEnd/>
          </a:ln>
        </p:spPr>
        <p:txBody>
          <a:bodyPr rtlCol="0" anchor="ctr"/>
          <a:lstStyle/>
          <a:p>
            <a:pPr algn="ctr"/>
            <a:r>
              <a:rPr lang="zh-TW" altLang="en-US" sz="2400" dirty="0" smtClean="0">
                <a:latin typeface="+mn-ea"/>
                <a:ea typeface="+mn-ea"/>
              </a:rPr>
              <a:t>報部核准</a:t>
            </a:r>
            <a:endParaRPr lang="zh-TW" altLang="en-US" sz="2400" dirty="0">
              <a:latin typeface="+mn-ea"/>
              <a:ea typeface="+mn-ea"/>
            </a:endParaRPr>
          </a:p>
        </p:txBody>
      </p:sp>
      <p:cxnSp>
        <p:nvCxnSpPr>
          <p:cNvPr id="14" name="直線單箭頭接點 13"/>
          <p:cNvCxnSpPr>
            <a:stCxn id="8" idx="3"/>
          </p:cNvCxnSpPr>
          <p:nvPr/>
        </p:nvCxnSpPr>
        <p:spPr bwMode="auto">
          <a:xfrm>
            <a:off x="5817096" y="5085184"/>
            <a:ext cx="1224136" cy="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7" name="矩形 16"/>
          <p:cNvSpPr/>
          <p:nvPr/>
        </p:nvSpPr>
        <p:spPr bwMode="auto">
          <a:xfrm>
            <a:off x="7041232" y="5589240"/>
            <a:ext cx="1728192" cy="720080"/>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rtlCol="0" anchor="ctr"/>
          <a:lstStyle/>
          <a:p>
            <a:pPr algn="ctr"/>
            <a:r>
              <a:rPr lang="zh-TW" altLang="en-US" sz="2400" dirty="0" smtClean="0">
                <a:latin typeface="+mn-ea"/>
                <a:ea typeface="+mn-ea"/>
              </a:rPr>
              <a:t>自主管理</a:t>
            </a:r>
            <a:endParaRPr lang="zh-TW" altLang="en-US" sz="2400" dirty="0">
              <a:latin typeface="+mn-ea"/>
              <a:ea typeface="+mn-ea"/>
            </a:endParaRPr>
          </a:p>
        </p:txBody>
      </p:sp>
      <p:cxnSp>
        <p:nvCxnSpPr>
          <p:cNvPr id="18" name="直線單箭頭接點 17"/>
          <p:cNvCxnSpPr>
            <a:stCxn id="8" idx="3"/>
            <a:endCxn id="17" idx="1"/>
          </p:cNvCxnSpPr>
          <p:nvPr/>
        </p:nvCxnSpPr>
        <p:spPr bwMode="auto">
          <a:xfrm>
            <a:off x="5817096" y="5085184"/>
            <a:ext cx="1224136" cy="864096"/>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sndAc>
      <p:stSnd>
        <p:snd r:embed="rId2" name="camera.wav"/>
      </p:stSnd>
    </p:sndAc>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標題 1"/>
          <p:cNvSpPr>
            <a:spLocks noGrp="1"/>
          </p:cNvSpPr>
          <p:nvPr>
            <p:ph type="title"/>
          </p:nvPr>
        </p:nvSpPr>
        <p:spPr>
          <a:xfrm>
            <a:off x="776536" y="260648"/>
            <a:ext cx="8915400" cy="490537"/>
          </a:xfrm>
        </p:spPr>
        <p:txBody>
          <a:bodyPr/>
          <a:lstStyle/>
          <a:p>
            <a:pPr eaLnBrk="1" hangingPunct="1"/>
            <a:r>
              <a:rPr lang="zh-TW" altLang="en-US" dirty="0" smtClean="0"/>
              <a:t>終止維護條文修正說明</a:t>
            </a:r>
            <a:r>
              <a:rPr lang="en-US" altLang="zh-TW" dirty="0" smtClean="0"/>
              <a:t>(2/2)</a:t>
            </a:r>
            <a:endParaRPr lang="zh-TW" altLang="en-US" dirty="0" smtClean="0"/>
          </a:p>
        </p:txBody>
      </p:sp>
      <p:sp>
        <p:nvSpPr>
          <p:cNvPr id="5125" name="頁尾版面配置區 3"/>
          <p:cNvSpPr>
            <a:spLocks noGrp="1"/>
          </p:cNvSpPr>
          <p:nvPr>
            <p:ph type="ftr" sz="quarter" idx="11"/>
          </p:nvPr>
        </p:nvSpPr>
        <p:spPr>
          <a:noFill/>
        </p:spPr>
        <p:txBody>
          <a:bodyPr/>
          <a:lstStyle/>
          <a:p>
            <a:fld id="{A1B4269F-9F24-4F69-9432-94BA8DA2388E}" type="slidenum">
              <a:rPr lang="en-US" altLang="zh-TW" smtClean="0">
                <a:ea typeface="新細明體" charset="-120"/>
              </a:rPr>
              <a:pPr/>
              <a:t>13</a:t>
            </a:fld>
            <a:endParaRPr lang="en-US" altLang="zh-TW" dirty="0" smtClean="0">
              <a:ea typeface="新細明體" charset="-120"/>
            </a:endParaRPr>
          </a:p>
        </p:txBody>
      </p:sp>
      <p:sp>
        <p:nvSpPr>
          <p:cNvPr id="42" name="矩形 41"/>
          <p:cNvSpPr/>
          <p:nvPr/>
        </p:nvSpPr>
        <p:spPr bwMode="auto">
          <a:xfrm>
            <a:off x="632520" y="1052736"/>
            <a:ext cx="8640960" cy="4824536"/>
          </a:xfrm>
          <a:prstGeom prst="rect">
            <a:avLst/>
          </a:prstGeom>
          <a:solidFill>
            <a:schemeClr val="bg1"/>
          </a:solidFill>
          <a:ln w="25400">
            <a:solidFill>
              <a:schemeClr val="accent6"/>
            </a:solidFill>
            <a:round/>
            <a:headEnd/>
            <a:tailEnd/>
          </a:ln>
        </p:spPr>
        <p:txBody>
          <a:bodyPr rtlCol="0" anchor="t"/>
          <a:lstStyle/>
          <a:p>
            <a:pPr marL="358775" indent="-358775" algn="just" hangingPunct="0">
              <a:buFont typeface="Wingdings" pitchFamily="2" charset="2"/>
              <a:buChar char="l"/>
            </a:pPr>
            <a:r>
              <a:rPr lang="zh-TW" altLang="en-US" sz="2400" b="1" dirty="0" smtClean="0">
                <a:latin typeface="+mn-ea"/>
                <a:ea typeface="+mn-ea"/>
              </a:rPr>
              <a:t>第</a:t>
            </a:r>
            <a:r>
              <a:rPr lang="zh-TW" altLang="en-US" sz="2400" b="1" dirty="0">
                <a:latin typeface="+mn-ea"/>
                <a:ea typeface="+mn-ea"/>
              </a:rPr>
              <a:t>二十二</a:t>
            </a:r>
            <a:r>
              <a:rPr lang="zh-TW" altLang="en-US" sz="2400" b="1" dirty="0" smtClean="0">
                <a:latin typeface="+mn-ea"/>
                <a:ea typeface="+mn-ea"/>
              </a:rPr>
              <a:t>條</a:t>
            </a:r>
            <a:endParaRPr lang="en-US" altLang="zh-TW" sz="2400" b="1" dirty="0">
              <a:latin typeface="+mn-ea"/>
              <a:ea typeface="+mn-ea"/>
            </a:endParaRPr>
          </a:p>
          <a:p>
            <a:pPr algn="just" hangingPunct="0"/>
            <a:r>
              <a:rPr lang="zh-TW" altLang="en-US" sz="2000" dirty="0" smtClean="0">
                <a:latin typeface="+mn-ea"/>
                <a:ea typeface="+mn-ea"/>
              </a:rPr>
              <a:t>    </a:t>
            </a:r>
            <a:r>
              <a:rPr lang="zh-TW" altLang="zh-TW" sz="2000" b="1" u="sng" dirty="0" smtClean="0">
                <a:latin typeface="+mn-ea"/>
                <a:ea typeface="+mn-ea"/>
              </a:rPr>
              <a:t>研發</a:t>
            </a:r>
            <a:r>
              <a:rPr lang="zh-TW" altLang="zh-TW" sz="2000" b="1" u="sng" dirty="0">
                <a:latin typeface="+mn-ea"/>
                <a:ea typeface="+mn-ea"/>
              </a:rPr>
              <a:t>成果公告後達三年以上，經執行單位認定不具有運用價值者，執行單位得發布讓與之公告；三個月內無人請求受讓時，經本部核准後，得終止繳納與智慧財產權相關之維護費用</a:t>
            </a:r>
            <a:r>
              <a:rPr lang="zh-TW" altLang="zh-TW" sz="2000" b="1" u="sng" dirty="0" smtClean="0">
                <a:latin typeface="+mn-ea"/>
                <a:ea typeface="+mn-ea"/>
              </a:rPr>
              <a:t>。</a:t>
            </a:r>
            <a:endParaRPr lang="en-US" altLang="zh-TW" sz="2000" b="1" u="sng" dirty="0" smtClean="0">
              <a:latin typeface="+mn-ea"/>
              <a:ea typeface="+mn-ea"/>
            </a:endParaRPr>
          </a:p>
          <a:p>
            <a:pPr algn="just" hangingPunct="0"/>
            <a:endParaRPr lang="en-US" altLang="zh-TW" sz="2000" dirty="0" smtClean="0">
              <a:latin typeface="+mn-ea"/>
              <a:ea typeface="+mn-ea"/>
            </a:endParaRPr>
          </a:p>
          <a:p>
            <a:pPr algn="just" hangingPunct="0"/>
            <a:r>
              <a:rPr lang="zh-TW" altLang="en-US" sz="2000" dirty="0" smtClean="0">
                <a:latin typeface="+mn-ea"/>
                <a:ea typeface="+mn-ea"/>
              </a:rPr>
              <a:t>    </a:t>
            </a:r>
            <a:r>
              <a:rPr lang="zh-TW" altLang="zh-TW" sz="2000" dirty="0" smtClean="0">
                <a:latin typeface="+mn-ea"/>
                <a:ea typeface="+mn-ea"/>
              </a:rPr>
              <a:t>執行</a:t>
            </a:r>
            <a:r>
              <a:rPr lang="zh-TW" altLang="zh-TW" sz="2000" dirty="0">
                <a:latin typeface="+mn-ea"/>
                <a:ea typeface="+mn-ea"/>
              </a:rPr>
              <a:t>單位通過本部</a:t>
            </a:r>
            <a:r>
              <a:rPr lang="zh-TW" altLang="zh-TW" sz="2000" dirty="0">
                <a:solidFill>
                  <a:srgbClr val="FF0000"/>
                </a:solidFill>
                <a:latin typeface="+mn-ea"/>
                <a:ea typeface="+mn-ea"/>
              </a:rPr>
              <a:t>研發成果維護制度評鑑</a:t>
            </a:r>
            <a:r>
              <a:rPr lang="zh-TW" altLang="zh-TW" sz="2000" dirty="0">
                <a:latin typeface="+mn-ea"/>
                <a:ea typeface="+mn-ea"/>
              </a:rPr>
              <a:t>者，於其研發成果總數之一定比率內，得自行辦理前項作業；其一定比率，由本部訂定之</a:t>
            </a:r>
            <a:r>
              <a:rPr lang="zh-TW" altLang="zh-TW" sz="2000" dirty="0" smtClean="0">
                <a:latin typeface="+mn-ea"/>
                <a:ea typeface="+mn-ea"/>
              </a:rPr>
              <a:t>。</a:t>
            </a:r>
            <a:endParaRPr lang="en-US" altLang="zh-TW" sz="2000" dirty="0" smtClean="0">
              <a:latin typeface="+mn-ea"/>
              <a:ea typeface="+mn-ea"/>
            </a:endParaRPr>
          </a:p>
          <a:p>
            <a:pPr algn="just" hangingPunct="0"/>
            <a:endParaRPr lang="en-US" altLang="zh-TW" sz="2000" dirty="0" smtClean="0">
              <a:latin typeface="+mn-ea"/>
              <a:ea typeface="+mn-ea"/>
            </a:endParaRPr>
          </a:p>
          <a:p>
            <a:pPr algn="just" hangingPunct="0"/>
            <a:r>
              <a:rPr lang="zh-TW" altLang="en-US" sz="2000" dirty="0" smtClean="0">
                <a:latin typeface="+mn-ea"/>
                <a:ea typeface="+mn-ea"/>
              </a:rPr>
              <a:t>    </a:t>
            </a:r>
            <a:r>
              <a:rPr lang="zh-TW" altLang="zh-TW" sz="2000" dirty="0" smtClean="0">
                <a:latin typeface="+mn-ea"/>
                <a:ea typeface="+mn-ea"/>
              </a:rPr>
              <a:t>依</a:t>
            </a:r>
            <a:r>
              <a:rPr lang="zh-TW" altLang="zh-TW" sz="2000" dirty="0">
                <a:latin typeface="+mn-ea"/>
                <a:ea typeface="+mn-ea"/>
              </a:rPr>
              <a:t>前項辦理之執行單位，應依本部所定期限向本部提報辦理情形及相關資料，並主動申請前項制度之追蹤評鑑；必要時，本部得隨時要求執行單位進行追蹤評鑑或提出說明</a:t>
            </a:r>
            <a:r>
              <a:rPr lang="zh-TW" altLang="zh-TW" sz="2000" dirty="0" smtClean="0">
                <a:latin typeface="+mn-ea"/>
                <a:ea typeface="+mn-ea"/>
              </a:rPr>
              <a:t>。</a:t>
            </a:r>
            <a:endParaRPr lang="en-US" altLang="zh-TW" sz="2000" dirty="0" smtClean="0">
              <a:latin typeface="+mn-ea"/>
              <a:ea typeface="+mn-ea"/>
            </a:endParaRPr>
          </a:p>
          <a:p>
            <a:pPr algn="just" hangingPunct="0"/>
            <a:endParaRPr lang="en-US" altLang="zh-TW" sz="2000" dirty="0" smtClean="0">
              <a:latin typeface="+mn-ea"/>
              <a:ea typeface="+mn-ea"/>
            </a:endParaRPr>
          </a:p>
          <a:p>
            <a:pPr algn="just" hangingPunct="0"/>
            <a:r>
              <a:rPr lang="zh-TW" altLang="en-US" sz="2000" dirty="0" smtClean="0">
                <a:latin typeface="+mn-ea"/>
                <a:ea typeface="+mn-ea"/>
              </a:rPr>
              <a:t>    </a:t>
            </a:r>
            <a:r>
              <a:rPr lang="zh-TW" altLang="zh-TW" sz="2000" dirty="0" smtClean="0">
                <a:latin typeface="+mn-ea"/>
                <a:ea typeface="+mn-ea"/>
              </a:rPr>
              <a:t>執行</a:t>
            </a:r>
            <a:r>
              <a:rPr lang="zh-TW" altLang="zh-TW" sz="2000" dirty="0">
                <a:latin typeface="+mn-ea"/>
                <a:ea typeface="+mn-ea"/>
              </a:rPr>
              <a:t>單位就前二項辦理情形，如有不當、違反本辦法及相關法令，或依前項規定辦理追蹤評鑑未通過者，本部得廢止研發成果維護制度評鑑通過之處分。</a:t>
            </a:r>
            <a:endParaRPr lang="en-US" altLang="zh-TW" sz="2000" dirty="0">
              <a:latin typeface="+mn-ea"/>
              <a:ea typeface="+mn-ea"/>
            </a:endParaRPr>
          </a:p>
          <a:p>
            <a:pPr algn="ctr"/>
            <a:endParaRPr lang="zh-TW" altLang="en-US" dirty="0"/>
          </a:p>
        </p:txBody>
      </p:sp>
    </p:spTree>
  </p:cSld>
  <p:clrMapOvr>
    <a:masterClrMapping/>
  </p:clrMapOvr>
  <p:transition spd="slow">
    <p:sndAc>
      <p:stSnd>
        <p:snd r:embed="rId2" name="camera.wav"/>
      </p:stSnd>
    </p:sndAc>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bwMode="auto">
          <a:xfrm>
            <a:off x="632520" y="3573016"/>
            <a:ext cx="8640960" cy="1008112"/>
          </a:xfrm>
          <a:prstGeom prst="rect">
            <a:avLst/>
          </a:prstGeom>
          <a:solidFill>
            <a:schemeClr val="bg1"/>
          </a:solidFill>
          <a:ln w="25400">
            <a:solidFill>
              <a:schemeClr val="accent6"/>
            </a:solidFill>
            <a:round/>
            <a:headEnd/>
            <a:tailEnd/>
          </a:ln>
        </p:spPr>
        <p:txBody>
          <a:bodyPr rtlCol="0" anchor="t"/>
          <a:lstStyle/>
          <a:p>
            <a:endParaRPr lang="en-US" altLang="zh-TW" dirty="0" smtClean="0"/>
          </a:p>
          <a:p>
            <a:pPr algn="ctr"/>
            <a:endParaRPr lang="zh-TW" altLang="en-US" dirty="0"/>
          </a:p>
        </p:txBody>
      </p:sp>
      <p:sp>
        <p:nvSpPr>
          <p:cNvPr id="7" name="標題 1"/>
          <p:cNvSpPr>
            <a:spLocks noGrp="1"/>
          </p:cNvSpPr>
          <p:nvPr>
            <p:ph type="title"/>
          </p:nvPr>
        </p:nvSpPr>
        <p:spPr>
          <a:xfrm>
            <a:off x="776536" y="260648"/>
            <a:ext cx="8915400" cy="490537"/>
          </a:xfrm>
        </p:spPr>
        <p:txBody>
          <a:bodyPr/>
          <a:lstStyle/>
          <a:p>
            <a:pPr eaLnBrk="1" hangingPunct="1"/>
            <a:r>
              <a:rPr lang="zh-TW" altLang="en-US" dirty="0" smtClean="0"/>
              <a:t>研發成果終止維護之報部核准</a:t>
            </a:r>
          </a:p>
        </p:txBody>
      </p:sp>
      <p:sp>
        <p:nvSpPr>
          <p:cNvPr id="10243" name="內容版面配置區 2"/>
          <p:cNvSpPr>
            <a:spLocks noGrp="1"/>
          </p:cNvSpPr>
          <p:nvPr>
            <p:ph idx="1"/>
          </p:nvPr>
        </p:nvSpPr>
        <p:spPr>
          <a:xfrm>
            <a:off x="501650" y="980727"/>
            <a:ext cx="8771830" cy="4680521"/>
          </a:xfrm>
        </p:spPr>
        <p:txBody>
          <a:bodyPr/>
          <a:lstStyle/>
          <a:p>
            <a:pPr eaLnBrk="1" hangingPunct="1">
              <a:buFont typeface="Wingdings" pitchFamily="2" charset="2"/>
              <a:buChar char="Ø"/>
              <a:defRPr/>
            </a:pPr>
            <a:r>
              <a:rPr lang="zh-TW" altLang="en-US" sz="2400" dirty="0" smtClean="0">
                <a:cs typeface="Arial" charset="0"/>
              </a:rPr>
              <a:t>研發成果得進行終止維護程序之要件</a:t>
            </a:r>
            <a:r>
              <a:rPr lang="en-US" altLang="zh-TW" sz="2400" dirty="0" smtClean="0">
                <a:cs typeface="Arial" charset="0"/>
              </a:rPr>
              <a:t>(</a:t>
            </a:r>
            <a:r>
              <a:rPr lang="zh-TW" altLang="en-US" sz="2400" dirty="0" smtClean="0">
                <a:cs typeface="Arial" charset="0"/>
              </a:rPr>
              <a:t>第</a:t>
            </a:r>
            <a:r>
              <a:rPr lang="en-US" altLang="zh-TW" sz="2400" dirty="0" smtClean="0">
                <a:cs typeface="Arial" charset="0"/>
              </a:rPr>
              <a:t>22</a:t>
            </a:r>
            <a:r>
              <a:rPr lang="zh-TW" altLang="en-US" sz="2400" dirty="0" smtClean="0">
                <a:cs typeface="Arial" charset="0"/>
              </a:rPr>
              <a:t>條第</a:t>
            </a:r>
            <a:r>
              <a:rPr lang="en-US" altLang="zh-TW" sz="2400" dirty="0" smtClean="0">
                <a:cs typeface="Arial" charset="0"/>
              </a:rPr>
              <a:t>1</a:t>
            </a:r>
            <a:r>
              <a:rPr lang="zh-TW" altLang="en-US" sz="2400" dirty="0" smtClean="0">
                <a:cs typeface="Arial" charset="0"/>
              </a:rPr>
              <a:t>項</a:t>
            </a:r>
            <a:r>
              <a:rPr lang="en-US" altLang="zh-TW" sz="2400" dirty="0" smtClean="0">
                <a:cs typeface="Arial" charset="0"/>
              </a:rPr>
              <a:t>)</a:t>
            </a:r>
          </a:p>
          <a:p>
            <a:pPr marL="819150" indent="-457200" eaLnBrk="1" hangingPunct="1">
              <a:buFont typeface="+mj-lt"/>
              <a:buAutoNum type="arabicPeriod"/>
              <a:defRPr/>
            </a:pPr>
            <a:r>
              <a:rPr lang="zh-TW" altLang="en-US" sz="2000" dirty="0" smtClean="0">
                <a:cs typeface="Arial" charset="0"/>
              </a:rPr>
              <a:t>研發成果公告</a:t>
            </a:r>
            <a:r>
              <a:rPr lang="en-US" altLang="zh-TW" sz="2000" dirty="0" smtClean="0">
                <a:cs typeface="Arial" charset="0"/>
              </a:rPr>
              <a:t>3</a:t>
            </a:r>
            <a:r>
              <a:rPr lang="zh-TW" altLang="en-US" sz="2000" dirty="0" smtClean="0">
                <a:cs typeface="Arial" charset="0"/>
              </a:rPr>
              <a:t>年以上</a:t>
            </a:r>
            <a:endParaRPr lang="en-US" altLang="zh-TW" sz="2000" dirty="0" smtClean="0">
              <a:cs typeface="Arial" charset="0"/>
            </a:endParaRPr>
          </a:p>
          <a:p>
            <a:pPr marL="819150" indent="-457200">
              <a:buFont typeface="+mj-lt"/>
              <a:buAutoNum type="arabicPeriod"/>
              <a:defRPr/>
            </a:pPr>
            <a:r>
              <a:rPr lang="zh-TW" altLang="en-US" sz="2000" dirty="0" smtClean="0">
                <a:cs typeface="Arial" charset="0"/>
              </a:rPr>
              <a:t>執行單位認定研發成果不具運用價值</a:t>
            </a:r>
            <a:endParaRPr lang="en-US" altLang="zh-TW" sz="2000" dirty="0" smtClean="0">
              <a:cs typeface="Arial" charset="0"/>
            </a:endParaRPr>
          </a:p>
          <a:p>
            <a:pPr marL="819150" indent="-457200">
              <a:buFont typeface="+mj-lt"/>
              <a:buAutoNum type="arabicPeriod"/>
              <a:defRPr/>
            </a:pPr>
            <a:r>
              <a:rPr lang="zh-TW" altLang="en-US" sz="2000" dirty="0" smtClean="0">
                <a:cs typeface="Arial" charset="0"/>
              </a:rPr>
              <a:t>公告</a:t>
            </a:r>
            <a:r>
              <a:rPr lang="en-US" altLang="zh-TW" sz="2000" dirty="0" smtClean="0">
                <a:cs typeface="Arial" charset="0"/>
              </a:rPr>
              <a:t>3</a:t>
            </a:r>
            <a:r>
              <a:rPr lang="zh-TW" altLang="en-US" sz="2000" dirty="0" smtClean="0">
                <a:cs typeface="Arial" charset="0"/>
              </a:rPr>
              <a:t>個月內無人請求讓與</a:t>
            </a:r>
            <a:endParaRPr lang="en-US" altLang="zh-TW" sz="2000" dirty="0" smtClean="0">
              <a:cs typeface="Arial" charset="0"/>
            </a:endParaRPr>
          </a:p>
          <a:p>
            <a:pPr eaLnBrk="1" hangingPunct="1">
              <a:buFont typeface="Wingdings" pitchFamily="2" charset="2"/>
              <a:buChar char="Ø"/>
              <a:defRPr/>
            </a:pPr>
            <a:r>
              <a:rPr lang="zh-TW" altLang="en-US" sz="2400" dirty="0" smtClean="0">
                <a:cs typeface="Arial" charset="0"/>
              </a:rPr>
              <a:t>研發成果終止維護原則上應報部核准</a:t>
            </a:r>
            <a:r>
              <a:rPr lang="en-US" altLang="zh-TW" sz="2400" dirty="0" smtClean="0">
                <a:cs typeface="Arial" charset="0"/>
              </a:rPr>
              <a:t>(</a:t>
            </a:r>
            <a:r>
              <a:rPr lang="zh-TW" altLang="en-US" sz="2400" dirty="0" smtClean="0">
                <a:cs typeface="Arial" charset="0"/>
              </a:rPr>
              <a:t>第</a:t>
            </a:r>
            <a:r>
              <a:rPr lang="en-US" altLang="zh-TW" sz="2400" dirty="0" smtClean="0">
                <a:cs typeface="Arial" charset="0"/>
              </a:rPr>
              <a:t>22</a:t>
            </a:r>
            <a:r>
              <a:rPr lang="zh-TW" altLang="en-US" sz="2400" dirty="0" smtClean="0">
                <a:cs typeface="Arial" charset="0"/>
              </a:rPr>
              <a:t>條第</a:t>
            </a:r>
            <a:r>
              <a:rPr lang="en-US" altLang="zh-TW" sz="2400" dirty="0" smtClean="0">
                <a:cs typeface="Arial" charset="0"/>
              </a:rPr>
              <a:t>1</a:t>
            </a:r>
            <a:r>
              <a:rPr lang="zh-TW" altLang="en-US" sz="2400" dirty="0" smtClean="0">
                <a:cs typeface="Arial" charset="0"/>
              </a:rPr>
              <a:t>項</a:t>
            </a:r>
            <a:r>
              <a:rPr lang="en-US" altLang="zh-TW" sz="2400" dirty="0" smtClean="0">
                <a:cs typeface="Arial" charset="0"/>
              </a:rPr>
              <a:t>)</a:t>
            </a:r>
          </a:p>
          <a:p>
            <a:pPr marL="714375" indent="-352425" eaLnBrk="1" hangingPunct="1">
              <a:buFont typeface="Wingdings" pitchFamily="2" charset="2"/>
              <a:buChar char="l"/>
              <a:defRPr/>
            </a:pPr>
            <a:r>
              <a:rPr lang="zh-TW" altLang="en-US" sz="2000" dirty="0" smtClean="0">
                <a:cs typeface="Arial" charset="0"/>
              </a:rPr>
              <a:t>填寫申請表</a:t>
            </a:r>
            <a:r>
              <a:rPr lang="en-US" altLang="zh-TW" sz="2000" dirty="0" smtClean="0">
                <a:cs typeface="Arial" charset="0"/>
              </a:rPr>
              <a:t>(</a:t>
            </a:r>
            <a:r>
              <a:rPr lang="zh-TW" altLang="en-US" sz="2000" dirty="0" smtClean="0">
                <a:cs typeface="Arial" charset="0"/>
              </a:rPr>
              <a:t>附件一</a:t>
            </a:r>
            <a:r>
              <a:rPr lang="en-US" altLang="zh-TW" sz="2000" dirty="0" smtClean="0">
                <a:cs typeface="Arial" charset="0"/>
              </a:rPr>
              <a:t>)+</a:t>
            </a:r>
            <a:r>
              <a:rPr lang="zh-TW" altLang="en-US" sz="2000" dirty="0" smtClean="0">
                <a:cs typeface="Arial" charset="0"/>
              </a:rPr>
              <a:t>相關佐證資料</a:t>
            </a:r>
            <a:endParaRPr lang="en-US" altLang="zh-TW" sz="2000" dirty="0" smtClean="0">
              <a:cs typeface="Arial" charset="0"/>
            </a:endParaRPr>
          </a:p>
          <a:p>
            <a:pPr marL="714375" indent="-352425" eaLnBrk="1" hangingPunct="1">
              <a:buNone/>
              <a:defRPr/>
            </a:pPr>
            <a:endParaRPr lang="en-US" altLang="zh-TW" sz="2400" dirty="0" smtClean="0">
              <a:cs typeface="Arial" charset="0"/>
            </a:endParaRPr>
          </a:p>
          <a:p>
            <a:pPr marL="714375" indent="-628650" eaLnBrk="1" hangingPunct="1">
              <a:buNone/>
              <a:defRPr/>
            </a:pPr>
            <a:r>
              <a:rPr lang="en-US" altLang="zh-TW" sz="1600" dirty="0" smtClean="0">
                <a:latin typeface="+mn-ea"/>
                <a:cs typeface="Arial" charset="0"/>
              </a:rPr>
              <a:t>【</a:t>
            </a:r>
            <a:r>
              <a:rPr lang="zh-TW" altLang="en-US" sz="1600" dirty="0" smtClean="0">
                <a:latin typeface="+mn-ea"/>
              </a:rPr>
              <a:t>核准要點相關規定</a:t>
            </a:r>
            <a:r>
              <a:rPr lang="en-US" altLang="zh-TW" sz="1600" dirty="0" smtClean="0">
                <a:latin typeface="+mn-ea"/>
              </a:rPr>
              <a:t>】</a:t>
            </a:r>
          </a:p>
          <a:p>
            <a:pPr marL="542925" indent="-457200" algn="just" eaLnBrk="1" hangingPunct="1">
              <a:buNone/>
              <a:defRPr/>
            </a:pPr>
            <a:r>
              <a:rPr lang="zh-TW" altLang="zh-TW" sz="1600" dirty="0" smtClean="0">
                <a:latin typeface="+mn-ea"/>
              </a:rPr>
              <a:t>四、執行單位依本辦法第二十二條辦理報部核准作業，應隨文檢附申請資料表</a:t>
            </a:r>
            <a:r>
              <a:rPr lang="en-US" altLang="zh-TW" sz="1600" dirty="0" smtClean="0">
                <a:latin typeface="+mn-ea"/>
              </a:rPr>
              <a:t>(</a:t>
            </a:r>
            <a:r>
              <a:rPr lang="zh-TW" altLang="zh-TW" sz="1600" dirty="0" smtClean="0">
                <a:latin typeface="+mn-ea"/>
              </a:rPr>
              <a:t>附件一</a:t>
            </a:r>
            <a:r>
              <a:rPr lang="en-US" altLang="zh-TW" sz="1600" dirty="0" smtClean="0">
                <a:latin typeface="+mn-ea"/>
              </a:rPr>
              <a:t>)</a:t>
            </a:r>
            <a:r>
              <a:rPr lang="zh-TW" altLang="zh-TW" sz="1600" dirty="0" smtClean="0">
                <a:latin typeface="+mn-ea"/>
              </a:rPr>
              <a:t>及相關佐證資料，且併附當年度該執行單位全部及所申請案件領域之終止維護累積件數及清單</a:t>
            </a:r>
            <a:r>
              <a:rPr lang="zh-TW" altLang="en-US" sz="1600" dirty="0" smtClean="0">
                <a:latin typeface="+mn-ea"/>
              </a:rPr>
              <a:t>。</a:t>
            </a:r>
            <a:endParaRPr lang="en-US" altLang="zh-TW" sz="1600" dirty="0" smtClean="0">
              <a:latin typeface="+mn-ea"/>
            </a:endParaRPr>
          </a:p>
          <a:p>
            <a:pPr marL="542925" indent="-457200" algn="just" eaLnBrk="1" hangingPunct="1">
              <a:buNone/>
              <a:defRPr/>
            </a:pPr>
            <a:endParaRPr lang="en-US" altLang="zh-TW" sz="1600" dirty="0" smtClean="0">
              <a:latin typeface="+mn-ea"/>
            </a:endParaRPr>
          </a:p>
          <a:p>
            <a:pPr marL="542925" indent="-457200" algn="just" eaLnBrk="1" hangingPunct="1">
              <a:buFont typeface="Wingdings" pitchFamily="2" charset="2"/>
              <a:buChar char="Ø"/>
              <a:defRPr/>
            </a:pPr>
            <a:r>
              <a:rPr lang="zh-TW" altLang="en-US" sz="2400" u="sng" dirty="0" smtClean="0">
                <a:solidFill>
                  <a:srgbClr val="FF0000"/>
                </a:solidFill>
                <a:cs typeface="Arial" charset="0"/>
              </a:rPr>
              <a:t>小叮嚀：凡學界科專之研發成果涉讓與、境外實施或終止維護時，請各校務必依規定報部核准</a:t>
            </a:r>
            <a:endParaRPr lang="en-US" altLang="zh-TW" sz="2400" u="sng" dirty="0" smtClean="0">
              <a:solidFill>
                <a:srgbClr val="FF0000"/>
              </a:solidFill>
              <a:cs typeface="Arial" charset="0"/>
            </a:endParaRPr>
          </a:p>
          <a:p>
            <a:pPr marL="1076325" indent="-361950" eaLnBrk="1" hangingPunct="1">
              <a:buFont typeface="Wingdings" pitchFamily="2" charset="2"/>
              <a:buChar char="ü"/>
              <a:defRPr/>
            </a:pPr>
            <a:endParaRPr lang="en-US" altLang="zh-TW" sz="2000" dirty="0" smtClean="0">
              <a:cs typeface="Arial" charset="0"/>
            </a:endParaRPr>
          </a:p>
          <a:p>
            <a:pPr eaLnBrk="1" hangingPunct="1">
              <a:buNone/>
              <a:defRPr/>
            </a:pPr>
            <a:endParaRPr lang="zh-TW" altLang="en-US" dirty="0" smtClean="0">
              <a:cs typeface="Arial" charset="0"/>
            </a:endParaRPr>
          </a:p>
        </p:txBody>
      </p:sp>
      <p:sp>
        <p:nvSpPr>
          <p:cNvPr id="11268" name="頁尾版面配置區 3"/>
          <p:cNvSpPr>
            <a:spLocks noGrp="1"/>
          </p:cNvSpPr>
          <p:nvPr>
            <p:ph type="ftr" sz="quarter" idx="11"/>
          </p:nvPr>
        </p:nvSpPr>
        <p:spPr>
          <a:noFill/>
        </p:spPr>
        <p:txBody>
          <a:bodyPr/>
          <a:lstStyle/>
          <a:p>
            <a:fld id="{F2D5DABD-BC44-4E3A-9793-668E09378146}" type="slidenum">
              <a:rPr lang="en-US" altLang="zh-TW" smtClean="0">
                <a:ea typeface="新細明體" charset="-120"/>
              </a:rPr>
              <a:pPr/>
              <a:t>14</a:t>
            </a:fld>
            <a:endParaRPr lang="en-US" altLang="zh-TW" dirty="0" smtClean="0">
              <a:ea typeface="新細明體" charset="-120"/>
            </a:endParaRPr>
          </a:p>
        </p:txBody>
      </p:sp>
    </p:spTree>
  </p:cSld>
  <p:clrMapOvr>
    <a:masterClrMapping/>
  </p:clrMapOvr>
  <p:transition spd="slow">
    <p:sndAc>
      <p:stSnd>
        <p:snd r:embed="rId2" name="camera.wav"/>
      </p:stSnd>
    </p:sndAc>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內容版面配置區 2"/>
          <p:cNvSpPr>
            <a:spLocks noGrp="1"/>
          </p:cNvSpPr>
          <p:nvPr>
            <p:ph idx="1"/>
          </p:nvPr>
        </p:nvSpPr>
        <p:spPr/>
        <p:txBody>
          <a:bodyPr anchor="ctr"/>
          <a:lstStyle/>
          <a:p>
            <a:pPr algn="ctr" eaLnBrk="1" hangingPunct="1">
              <a:buFontTx/>
              <a:buNone/>
            </a:pPr>
            <a:r>
              <a:rPr lang="zh-TW" altLang="en-US" sz="4000" b="0" dirty="0" smtClean="0">
                <a:solidFill>
                  <a:srgbClr val="0099FF"/>
                </a:solidFill>
                <a:latin typeface="+mj-lt"/>
                <a:ea typeface="華康超圓體(P)" pitchFamily="34" charset="-120"/>
                <a:cs typeface="+mj-cs"/>
              </a:rPr>
              <a:t>感謝聆聽</a:t>
            </a:r>
            <a:endParaRPr lang="en-US" altLang="zh-TW" sz="4000" b="0" dirty="0" smtClean="0">
              <a:solidFill>
                <a:srgbClr val="0099FF"/>
              </a:solidFill>
              <a:latin typeface="+mj-lt"/>
              <a:ea typeface="華康超圓體(P)" pitchFamily="34" charset="-120"/>
              <a:cs typeface="+mj-cs"/>
            </a:endParaRPr>
          </a:p>
          <a:p>
            <a:pPr algn="ctr" eaLnBrk="1" hangingPunct="1">
              <a:buFontTx/>
              <a:buNone/>
            </a:pPr>
            <a:r>
              <a:rPr lang="zh-TW" altLang="en-US" sz="4000" b="0" dirty="0" smtClean="0">
                <a:solidFill>
                  <a:srgbClr val="0099FF"/>
                </a:solidFill>
                <a:latin typeface="+mj-lt"/>
                <a:ea typeface="華康超圓體(P)" pitchFamily="34" charset="-120"/>
                <a:cs typeface="+mj-cs"/>
              </a:rPr>
              <a:t>敬請指教</a:t>
            </a:r>
          </a:p>
        </p:txBody>
      </p:sp>
      <p:sp>
        <p:nvSpPr>
          <p:cNvPr id="12291" name="頁尾版面配置區 3"/>
          <p:cNvSpPr>
            <a:spLocks noGrp="1"/>
          </p:cNvSpPr>
          <p:nvPr>
            <p:ph type="ftr" sz="quarter" idx="11"/>
          </p:nvPr>
        </p:nvSpPr>
        <p:spPr>
          <a:noFill/>
        </p:spPr>
        <p:txBody>
          <a:bodyPr/>
          <a:lstStyle/>
          <a:p>
            <a:fld id="{C7BC9F6C-0380-42DD-BE3B-96FC14333D1E}" type="slidenum">
              <a:rPr lang="en-US" altLang="zh-TW" smtClean="0">
                <a:ea typeface="新細明體" charset="-120"/>
              </a:rPr>
              <a:pPr/>
              <a:t>15</a:t>
            </a:fld>
            <a:endParaRPr lang="en-US" altLang="zh-TW" smtClean="0">
              <a:ea typeface="新細明體" charset="-120"/>
            </a:endParaRPr>
          </a:p>
        </p:txBody>
      </p:sp>
      <p:pic>
        <p:nvPicPr>
          <p:cNvPr id="12292" name="Picture 5" descr="186551"/>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6321425" y="3716338"/>
            <a:ext cx="1144588" cy="2311400"/>
          </a:xfrm>
          <a:prstGeom prst="rect">
            <a:avLst/>
          </a:prstGeom>
          <a:noFill/>
          <a:ln w="9525">
            <a:noFill/>
            <a:miter lim="800000"/>
            <a:headEnd/>
            <a:tailEnd/>
          </a:ln>
        </p:spPr>
      </p:pic>
    </p:spTree>
  </p:cSld>
  <p:clrMapOvr>
    <a:masterClrMapping/>
  </p:clrMapOvr>
  <p:transition spd="slow">
    <p:sndAc>
      <p:stSnd>
        <p:snd r:embed="rId2" name="camera.wav"/>
      </p:stSnd>
    </p:sndAc>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ffe3b7b2a2641b75bab577d0db2037ec12ede"/>
</p:tagLst>
</file>

<file path=ppt/tags/tag2.xml><?xml version="1.0" encoding="utf-8"?>
<p:tagLst xmlns:a="http://schemas.openxmlformats.org/drawingml/2006/main" xmlns:r="http://schemas.openxmlformats.org/officeDocument/2006/relationships" xmlns:p="http://schemas.openxmlformats.org/presentationml/2006/main">
  <p:tag name="DVSECTIONID" val="auVRhwzcpEt1ld5MNolxSc"/>
</p:tagLst>
</file>

<file path=ppt/tags/tag3.xml><?xml version="1.0" encoding="utf-8"?>
<p:tagLst xmlns:a="http://schemas.openxmlformats.org/drawingml/2006/main" xmlns:r="http://schemas.openxmlformats.org/officeDocument/2006/relationships" xmlns:p="http://schemas.openxmlformats.org/presentationml/2006/main">
  <p:tag name="DVSHAPEID" val="znIYi0ht9qQPVsSbUpleMC"/>
</p:tagLst>
</file>

<file path=ppt/tags/tag4.xml><?xml version="1.0" encoding="utf-8"?>
<p:tagLst xmlns:a="http://schemas.openxmlformats.org/drawingml/2006/main" xmlns:r="http://schemas.openxmlformats.org/officeDocument/2006/relationships" xmlns:p="http://schemas.openxmlformats.org/presentationml/2006/main">
  <p:tag name="DVSHAPEID" val="oP1gwnhMm2nzFmLEHA03Pc"/>
</p:tagLst>
</file>

<file path=ppt/tags/tag5.xml><?xml version="1.0" encoding="utf-8"?>
<p:tagLst xmlns:a="http://schemas.openxmlformats.org/drawingml/2006/main" xmlns:r="http://schemas.openxmlformats.org/officeDocument/2006/relationships" xmlns:p="http://schemas.openxmlformats.org/presentationml/2006/main">
  <p:tag name="DVSHAPEID" val="UR3twWcGlfKWZTW2tUcn3N"/>
</p:tagLst>
</file>

<file path=ppt/tags/tag6.xml><?xml version="1.0" encoding="utf-8"?>
<p:tagLst xmlns:a="http://schemas.openxmlformats.org/drawingml/2006/main" xmlns:r="http://schemas.openxmlformats.org/officeDocument/2006/relationships" xmlns:p="http://schemas.openxmlformats.org/presentationml/2006/main">
  <p:tag name="DVSHAPEID" val="rmNwpgHKeJNbUad3RkzGG7"/>
</p:tagLst>
</file>

<file path=ppt/tags/tag7.xml><?xml version="1.0" encoding="utf-8"?>
<p:tagLst xmlns:a="http://schemas.openxmlformats.org/drawingml/2006/main" xmlns:r="http://schemas.openxmlformats.org/officeDocument/2006/relationships" xmlns:p="http://schemas.openxmlformats.org/presentationml/2006/main">
  <p:tag name="DVSHAPEID" val="OImSHF75Rr96pHGZwVZA01"/>
</p:tagLst>
</file>

<file path=ppt/tags/tag8.xml><?xml version="1.0" encoding="utf-8"?>
<p:tagLst xmlns:a="http://schemas.openxmlformats.org/drawingml/2006/main" xmlns:r="http://schemas.openxmlformats.org/officeDocument/2006/relationships" xmlns:p="http://schemas.openxmlformats.org/presentationml/2006/main">
  <p:tag name="DVSHAPEID" val="9OZMOp2RNn6jx49xy2D9Rm"/>
</p:tagLst>
</file>

<file path=ppt/tags/tag9.xml><?xml version="1.0" encoding="utf-8"?>
<p:tagLst xmlns:a="http://schemas.openxmlformats.org/drawingml/2006/main" xmlns:r="http://schemas.openxmlformats.org/officeDocument/2006/relationships" xmlns:p="http://schemas.openxmlformats.org/presentationml/2006/main">
  <p:tag name="DVSHAPEID" val="2NKwnRNDH57NzyTVQH3ZDL"/>
</p:tagLst>
</file>

<file path=ppt/tags/tag10.xml><?xml version="1.0" encoding="utf-8"?>
<p:tagLst xmlns:a="http://schemas.openxmlformats.org/drawingml/2006/main" xmlns:r="http://schemas.openxmlformats.org/officeDocument/2006/relationships" xmlns:p="http://schemas.openxmlformats.org/presentationml/2006/main">
  <p:tag name="DVSHAPEID" val="059BQZnXXR9MMc1i2a49G0"/>
</p:tagLst>
</file>

<file path=ppt/tags/tag11.xml><?xml version="1.0" encoding="utf-8"?>
<p:tagLst xmlns:a="http://schemas.openxmlformats.org/drawingml/2006/main" xmlns:r="http://schemas.openxmlformats.org/officeDocument/2006/relationships" xmlns:p="http://schemas.openxmlformats.org/presentationml/2006/main">
  <p:tag name="DVSHAPEID" val="cKvBDDbV5SIgNFmL1NgJ8f"/>
</p:tagLst>
</file>

<file path=ppt/tags/tag12.xml><?xml version="1.0" encoding="utf-8"?>
<p:tagLst xmlns:a="http://schemas.openxmlformats.org/drawingml/2006/main" xmlns:r="http://schemas.openxmlformats.org/officeDocument/2006/relationships" xmlns:p="http://schemas.openxmlformats.org/presentationml/2006/main">
  <p:tag name="DVSHAPEID" val="DMLHUyESVu5ZSp5fmJM2Lh"/>
</p:tagLst>
</file>

<file path=ppt/tags/tag13.xml><?xml version="1.0" encoding="utf-8"?>
<p:tagLst xmlns:a="http://schemas.openxmlformats.org/drawingml/2006/main" xmlns:r="http://schemas.openxmlformats.org/officeDocument/2006/relationships" xmlns:p="http://schemas.openxmlformats.org/presentationml/2006/main">
  <p:tag name="DVSHAPEID" val="4wolVh9gSWSX6IPWJCgdWe"/>
</p:tagLst>
</file>

<file path=ppt/tags/tag14.xml><?xml version="1.0" encoding="utf-8"?>
<p:tagLst xmlns:a="http://schemas.openxmlformats.org/drawingml/2006/main" xmlns:r="http://schemas.openxmlformats.org/officeDocument/2006/relationships" xmlns:p="http://schemas.openxmlformats.org/presentationml/2006/main">
  <p:tag name="DVSHAPEID" val="bNNWFMrxX5tlIfiyCnIFB8"/>
</p:tagLst>
</file>

<file path=ppt/tags/tag15.xml><?xml version="1.0" encoding="utf-8"?>
<p:tagLst xmlns:a="http://schemas.openxmlformats.org/drawingml/2006/main" xmlns:r="http://schemas.openxmlformats.org/officeDocument/2006/relationships" xmlns:p="http://schemas.openxmlformats.org/presentationml/2006/main">
  <p:tag name="DVSHAPEID" val="znIYi0ht9qQPVsSbUpleMC"/>
</p:tagLst>
</file>

<file path=ppt/tags/tag16.xml><?xml version="1.0" encoding="utf-8"?>
<p:tagLst xmlns:a="http://schemas.openxmlformats.org/drawingml/2006/main" xmlns:r="http://schemas.openxmlformats.org/officeDocument/2006/relationships" xmlns:p="http://schemas.openxmlformats.org/presentationml/2006/main">
  <p:tag name="DVSHAPEID" val="oP1gwnhMm2nzFmLEHA03Pc"/>
</p:tagLst>
</file>

<file path=ppt/tags/tag17.xml><?xml version="1.0" encoding="utf-8"?>
<p:tagLst xmlns:a="http://schemas.openxmlformats.org/drawingml/2006/main" xmlns:r="http://schemas.openxmlformats.org/officeDocument/2006/relationships" xmlns:p="http://schemas.openxmlformats.org/presentationml/2006/main">
  <p:tag name="DVSHAPEID" val="UR3twWcGlfKWZTW2tUcn3N"/>
</p:tagLst>
</file>

<file path=ppt/tags/tag18.xml><?xml version="1.0" encoding="utf-8"?>
<p:tagLst xmlns:a="http://schemas.openxmlformats.org/drawingml/2006/main" xmlns:r="http://schemas.openxmlformats.org/officeDocument/2006/relationships" xmlns:p="http://schemas.openxmlformats.org/presentationml/2006/main">
  <p:tag name="DVSHAPEID" val="rmNwpgHKeJNbUad3RkzGG7"/>
</p:tagLst>
</file>

<file path=ppt/theme/theme1.xml><?xml version="1.0" encoding="utf-8"?>
<a:theme xmlns:a="http://schemas.openxmlformats.org/drawingml/2006/main" name="經濟部技術處">
  <a:themeElements>
    <a:clrScheme name="預設簡報設計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預設簡報設計">
      <a:majorFont>
        <a:latin typeface="Arial"/>
        <a:ea typeface="標楷體"/>
        <a:cs typeface=""/>
      </a:majorFont>
      <a:minorFont>
        <a:latin typeface="Arial"/>
        <a:ea typeface="標楷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2"/>
        </a:solidFill>
        <a:ln w="6350">
          <a:solidFill>
            <a:schemeClr val="accent6"/>
          </a:solidFill>
          <a:round/>
          <a:headEnd/>
          <a:tailEnd/>
        </a:ln>
      </a:spPr>
      <a:bodyPr/>
      <a:lstStyle>
        <a:defPPr>
          <a:defRPr/>
        </a:defPPr>
      </a:lstStyle>
    </a:spDef>
    <a:lnDef>
      <a:spPr bwMode="auto">
        <a:xfrm>
          <a:off x="0" y="0"/>
          <a:ext cx="1" cy="1"/>
        </a:xfrm>
        <a:custGeom>
          <a:avLst/>
          <a:gdLst/>
          <a:ahLst/>
          <a:cxnLst/>
          <a:rect l="0" t="0" r="0" b="0"/>
          <a:pathLst/>
        </a:custGeom>
        <a:solidFill>
          <a:schemeClr val="accent1"/>
        </a:solidFill>
        <a:ln w="28575" cap="flat" cmpd="sng" algn="ctr">
          <a:solidFill>
            <a:schemeClr val="tx1"/>
          </a:solidFill>
          <a:prstDash val="solid"/>
          <a:round/>
          <a:headEnd type="none" w="med" len="med"/>
          <a:tailEnd type="none" w="med" len="med"/>
        </a:ln>
        <a:effectLst/>
      </a:spPr>
      <a:bodyPr vert="horz" wrap="square" lIns="91440" tIns="45720" rIns="91440" bIns="45720" numCol="1" anchor="ctr" anchorCtr="0" compatLnSpc="1">
        <a:prstTxWarp prst="textNoShape">
          <a:avLst/>
        </a:prstTxWarp>
        <a:spAutoFit/>
      </a:bodyPr>
      <a:lstStyle>
        <a:defPPr marL="0" marR="0" indent="0" algn="dist" defTabSz="914400" rtl="0" eaLnBrk="1" fontAlgn="base" latinLnBrk="0" hangingPunct="1">
          <a:lnSpc>
            <a:spcPct val="100000"/>
          </a:lnSpc>
          <a:spcBef>
            <a:spcPct val="50000"/>
          </a:spcBef>
          <a:spcAft>
            <a:spcPct val="0"/>
          </a:spcAft>
          <a:buClrTx/>
          <a:buSzTx/>
          <a:buFontTx/>
          <a:buNone/>
          <a:tabLst/>
          <a:defRPr kumimoji="1" lang="zh-TW" altLang="en-US" sz="4000" b="1" i="0" u="none" strike="noStrike" cap="none" normalizeH="0" baseline="0" smtClean="0">
            <a:ln>
              <a:noFill/>
            </a:ln>
            <a:solidFill>
              <a:srgbClr val="000066"/>
            </a:solidFill>
            <a:effectLst/>
            <a:latin typeface="Times New Roman" pitchFamily="18" charset="0"/>
            <a:ea typeface="標楷體" pitchFamily="65" charset="-120"/>
          </a:defRPr>
        </a:defPPr>
      </a:lstStyle>
    </a:lnDef>
  </a:objectDefaults>
  <a:extraClrSchemeLst>
    <a:extraClrScheme>
      <a:clrScheme name="預設簡報設計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預設簡報設計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預設簡報設計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預設簡報設計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預設簡報設計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預設簡報設計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預設簡報設計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經濟部技術處</Template>
  <TotalTime>784</TotalTime>
  <Words>1719</Words>
  <Application>Microsoft Office PowerPoint</Application>
  <PresentationFormat>A4 紙張 (210x297 公釐)</PresentationFormat>
  <Paragraphs>152</Paragraphs>
  <Slides>15</Slides>
  <Notes>0</Notes>
  <HiddenSlides>0</HiddenSlides>
  <MMClips>0</MMClips>
  <ScaleCrop>false</ScaleCrop>
  <HeadingPairs>
    <vt:vector size="6" baseType="variant">
      <vt:variant>
        <vt:lpstr>使用字型</vt:lpstr>
      </vt:variant>
      <vt:variant>
        <vt:i4>6</vt:i4>
      </vt:variant>
      <vt:variant>
        <vt:lpstr>佈景主題</vt:lpstr>
      </vt:variant>
      <vt:variant>
        <vt:i4>1</vt:i4>
      </vt:variant>
      <vt:variant>
        <vt:lpstr>投影片標題</vt:lpstr>
      </vt:variant>
      <vt:variant>
        <vt:i4>15</vt:i4>
      </vt:variant>
    </vt:vector>
  </HeadingPairs>
  <TitlesOfParts>
    <vt:vector size="22" baseType="lpstr">
      <vt:lpstr>華康超圓體(P)</vt:lpstr>
      <vt:lpstr>新細明體</vt:lpstr>
      <vt:lpstr>標楷體</vt:lpstr>
      <vt:lpstr>Arial</vt:lpstr>
      <vt:lpstr>Times New Roman</vt:lpstr>
      <vt:lpstr>Wingdings</vt:lpstr>
      <vt:lpstr>經濟部技術處</vt:lpstr>
      <vt:lpstr>經濟部技術處「產學研價值創造計畫」 研發成果運用規範說明</vt:lpstr>
      <vt:lpstr>PowerPoint 簡報</vt:lpstr>
      <vt:lpstr>經濟部學界科專 研發成果運用概述</vt:lpstr>
      <vt:lpstr>經濟部科專研發成果運用基本原則</vt:lpstr>
      <vt:lpstr>最近一次(2014年8月)修法概要說明</vt:lpstr>
      <vt:lpstr>經濟部學界科專 研發成果在我國管轄區域外製造或使用規範說明</vt:lpstr>
      <vt:lpstr>研發成果境外實施管理機制(1/4)</vt:lpstr>
      <vt:lpstr>研發成果境外實施管理機制(2/4)</vt:lpstr>
      <vt:lpstr>研發成果境外實施管理機制(3/4)</vt:lpstr>
      <vt:lpstr>研發成果境外實施管理機制(4/4)</vt:lpstr>
      <vt:lpstr>經濟部學界科專 研發成果終止維護規範說明</vt:lpstr>
      <vt:lpstr>終止維護條文修正說明(1/2)</vt:lpstr>
      <vt:lpstr>終止維護條文修正說明(2/2)</vt:lpstr>
      <vt:lpstr>研發成果終止維護之報部核准</vt:lpstr>
      <vt:lpstr>PowerPoint 簡報</vt:lpstr>
    </vt:vector>
  </TitlesOfParts>
  <Company>RMDs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投影片 1</dc:title>
  <dc:creator>KL</dc:creator>
  <cp:lastModifiedBy>user</cp:lastModifiedBy>
  <cp:revision>93</cp:revision>
  <cp:lastPrinted>2015-06-02T00:38:07Z</cp:lastPrinted>
  <dcterms:created xsi:type="dcterms:W3CDTF">2005-10-28T04:20:13Z</dcterms:created>
  <dcterms:modified xsi:type="dcterms:W3CDTF">2015-06-05T03:55:53Z</dcterms:modified>
</cp:coreProperties>
</file>